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85" r:id="rId2"/>
    <p:sldId id="256" r:id="rId3"/>
    <p:sldId id="288" r:id="rId4"/>
    <p:sldId id="257" r:id="rId5"/>
    <p:sldId id="286" r:id="rId6"/>
    <p:sldId id="287" r:id="rId7"/>
    <p:sldId id="290" r:id="rId8"/>
    <p:sldId id="291" r:id="rId9"/>
    <p:sldId id="289" r:id="rId10"/>
    <p:sldId id="292" r:id="rId11"/>
    <p:sldId id="307" r:id="rId12"/>
    <p:sldId id="293" r:id="rId13"/>
    <p:sldId id="294" r:id="rId14"/>
    <p:sldId id="295" r:id="rId15"/>
    <p:sldId id="296" r:id="rId16"/>
    <p:sldId id="297" r:id="rId17"/>
    <p:sldId id="298" r:id="rId18"/>
    <p:sldId id="299" r:id="rId19"/>
    <p:sldId id="308" r:id="rId20"/>
    <p:sldId id="300" r:id="rId21"/>
    <p:sldId id="302" r:id="rId22"/>
    <p:sldId id="303" r:id="rId23"/>
    <p:sldId id="304" r:id="rId24"/>
    <p:sldId id="305" r:id="rId25"/>
    <p:sldId id="309" r:id="rId26"/>
    <p:sldId id="310" r:id="rId27"/>
    <p:sldId id="311" r:id="rId28"/>
    <p:sldId id="312" r:id="rId29"/>
    <p:sldId id="318" r:id="rId30"/>
    <p:sldId id="344" r:id="rId31"/>
    <p:sldId id="345" r:id="rId32"/>
    <p:sldId id="377" r:id="rId33"/>
    <p:sldId id="378" r:id="rId34"/>
    <p:sldId id="363" r:id="rId35"/>
    <p:sldId id="346" r:id="rId36"/>
    <p:sldId id="347" r:id="rId37"/>
    <p:sldId id="348" r:id="rId38"/>
    <p:sldId id="369" r:id="rId39"/>
    <p:sldId id="367" r:id="rId40"/>
    <p:sldId id="368" r:id="rId41"/>
    <p:sldId id="370" r:id="rId42"/>
    <p:sldId id="349" r:id="rId43"/>
    <p:sldId id="371" r:id="rId44"/>
    <p:sldId id="353" r:id="rId45"/>
    <p:sldId id="362" r:id="rId46"/>
    <p:sldId id="338" r:id="rId47"/>
    <p:sldId id="339" r:id="rId48"/>
    <p:sldId id="340" r:id="rId49"/>
    <p:sldId id="341" r:id="rId50"/>
    <p:sldId id="342" r:id="rId51"/>
    <p:sldId id="372" r:id="rId52"/>
    <p:sldId id="373" r:id="rId53"/>
    <p:sldId id="322" r:id="rId54"/>
    <p:sldId id="323" r:id="rId55"/>
    <p:sldId id="324" r:id="rId56"/>
    <p:sldId id="365" r:id="rId57"/>
    <p:sldId id="374" r:id="rId58"/>
    <p:sldId id="327" r:id="rId5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7" autoAdjust="0"/>
    <p:restoredTop sz="94660"/>
  </p:normalViewPr>
  <p:slideViewPr>
    <p:cSldViewPr>
      <p:cViewPr>
        <p:scale>
          <a:sx n="76" d="100"/>
          <a:sy n="76" d="100"/>
        </p:scale>
        <p:origin x="-117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8D0627-2513-49B4-8966-8ADEC517F442}" type="datetimeFigureOut">
              <a:rPr lang="tr-TR" smtClean="0"/>
              <a:pPr/>
              <a:t>27.04.2016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D9B87F-61E6-40EE-89E3-E48639D7FD61}" type="slidenum">
              <a:rPr lang="tr-TR" smtClean="0"/>
              <a:pPr/>
              <a:t>‹#›</a:t>
            </a:fld>
            <a:endParaRPr lang="tr-TR"/>
          </a:p>
        </p:txBody>
      </p:sp>
    </p:spTree>
    <p:extLst>
      <p:ext uri="{BB962C8B-B14F-4D97-AF65-F5344CB8AC3E}">
        <p14:creationId xmlns:p14="http://schemas.microsoft.com/office/powerpoint/2010/main" val="1382742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Slayt Numarası Yer Tutucusu 3"/>
          <p:cNvSpPr>
            <a:spLocks noGrp="1"/>
          </p:cNvSpPr>
          <p:nvPr>
            <p:ph type="sldNum" sz="quarter" idx="5"/>
          </p:nvPr>
        </p:nvSpPr>
        <p:spPr/>
        <p:txBody>
          <a:bodyPr/>
          <a:lstStyle/>
          <a:p>
            <a:pPr>
              <a:defRPr/>
            </a:pPr>
            <a:fld id="{CDDB4563-81DC-46A3-B35B-F966B612F658}" type="slidenum">
              <a:rPr lang="tr-TR" smtClean="0"/>
              <a:pPr>
                <a:defRPr/>
              </a:pPr>
              <a:t>1</a:t>
            </a:fld>
            <a:endParaRPr lang="tr-TR"/>
          </a:p>
        </p:txBody>
      </p:sp>
    </p:spTree>
    <p:extLst>
      <p:ext uri="{BB962C8B-B14F-4D97-AF65-F5344CB8AC3E}">
        <p14:creationId xmlns:p14="http://schemas.microsoft.com/office/powerpoint/2010/main" val="426774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
          <p:cNvSpPr>
            <a:spLocks noGrp="1" noRot="1" noChangeAspect="1" noChangeArrowheads="1" noTextEdit="1"/>
          </p:cNvSpPr>
          <p:nvPr>
            <p:ph type="sldImg"/>
          </p:nvPr>
        </p:nvSpPr>
        <p:spPr bwMode="auto">
          <a:xfrm>
            <a:off x="1143000" y="696913"/>
            <a:ext cx="4572000" cy="3429000"/>
          </a:xfrm>
          <a:solidFill>
            <a:srgbClr val="FFFFFF"/>
          </a:solidFill>
          <a:ln>
            <a:solidFill>
              <a:srgbClr val="000000"/>
            </a:solidFill>
            <a:miter lim="800000"/>
            <a:headEnd/>
            <a:tailEnd/>
          </a:ln>
        </p:spPr>
      </p:sp>
      <p:sp>
        <p:nvSpPr>
          <p:cNvPr id="93187" name="Text Box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p>
        </p:txBody>
      </p:sp>
    </p:spTree>
    <p:extLst>
      <p:ext uri="{BB962C8B-B14F-4D97-AF65-F5344CB8AC3E}">
        <p14:creationId xmlns:p14="http://schemas.microsoft.com/office/powerpoint/2010/main" val="309507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27.04.2016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27.04.2016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27.04.2016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27.04.2016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27.04.2016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27.04.2016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27.04.2016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27.04.2016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27.04.2016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27.04.2016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27.04.2016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27.04.2016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Başlık"/>
          <p:cNvSpPr>
            <a:spLocks noGrp="1"/>
          </p:cNvSpPr>
          <p:nvPr>
            <p:ph type="ctrTitle"/>
          </p:nvPr>
        </p:nvSpPr>
        <p:spPr>
          <a:xfrm>
            <a:off x="683568" y="692696"/>
            <a:ext cx="7772400" cy="1470025"/>
          </a:xfrm>
        </p:spPr>
        <p:txBody>
          <a:bodyPr>
            <a:noAutofit/>
          </a:bodyPr>
          <a:lstStyle/>
          <a:p>
            <a:pPr eaLnBrk="1" hangingPunct="1"/>
            <a:r>
              <a:rPr lang="tr-TR" altLang="tr-TR" sz="3800" b="1" dirty="0" smtClean="0">
                <a:latin typeface="Times New Roman" panose="02020603050405020304" pitchFamily="18" charset="0"/>
                <a:cs typeface="Times New Roman" panose="02020603050405020304" pitchFamily="18" charset="0"/>
              </a:rPr>
              <a:t>ÇOCUK İHMALİ VE İSTİSMARI</a:t>
            </a:r>
          </a:p>
        </p:txBody>
      </p:sp>
      <p:pic>
        <p:nvPicPr>
          <p:cNvPr id="2052" name="3 Resim" descr="slide0001_image004.jpg"/>
          <p:cNvPicPr>
            <a:picLocks noChangeAspect="1"/>
          </p:cNvPicPr>
          <p:nvPr/>
        </p:nvPicPr>
        <p:blipFill>
          <a:blip r:embed="rId3" cstate="print">
            <a:extLst>
              <a:ext uri="{28A0092B-C50C-407E-A947-70E740481C1C}">
                <a14:useLocalDpi xmlns:a14="http://schemas.microsoft.com/office/drawing/2010/main" val="0"/>
              </a:ext>
            </a:extLst>
          </a:blip>
          <a:srcRect b="19118"/>
          <a:stretch>
            <a:fillRect/>
          </a:stretch>
        </p:blipFill>
        <p:spPr bwMode="auto">
          <a:xfrm rot="9220902" flipV="1">
            <a:off x="4408536" y="3580754"/>
            <a:ext cx="4540254" cy="259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tin kutusu 4"/>
          <p:cNvSpPr txBox="1"/>
          <p:nvPr/>
        </p:nvSpPr>
        <p:spPr>
          <a:xfrm>
            <a:off x="2189365" y="2416531"/>
            <a:ext cx="4464496" cy="553998"/>
          </a:xfrm>
          <a:prstGeom prst="rect">
            <a:avLst/>
          </a:prstGeom>
          <a:noFill/>
        </p:spPr>
        <p:txBody>
          <a:bodyPr wrap="square" rtlCol="0">
            <a:spAutoFit/>
          </a:bodyPr>
          <a:lstStyle/>
          <a:p>
            <a:pPr algn="ctr"/>
            <a:r>
              <a:rPr lang="tr-TR" sz="3000" b="1" dirty="0" smtClean="0">
                <a:latin typeface="Times New Roman" panose="02020603050405020304" pitchFamily="18" charset="0"/>
                <a:cs typeface="Times New Roman" panose="02020603050405020304" pitchFamily="18" charset="0"/>
              </a:rPr>
              <a:t> SEMİNERİ</a:t>
            </a:r>
            <a:endParaRPr lang="tr-TR"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86810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683568" y="415697"/>
            <a:ext cx="7056784"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tr-TR" sz="2400" b="1" dirty="0">
                <a:latin typeface="Times New Roman" panose="02020603050405020304" pitchFamily="18" charset="0"/>
                <a:cs typeface="Times New Roman" panose="02020603050405020304" pitchFamily="18" charset="0"/>
              </a:rPr>
              <a:t>3</a:t>
            </a:r>
            <a:r>
              <a:rPr lang="tr-TR" sz="2400" b="1" dirty="0" smtClean="0">
                <a:latin typeface="Times New Roman" panose="02020603050405020304" pitchFamily="18" charset="0"/>
                <a:cs typeface="Times New Roman" panose="02020603050405020304" pitchFamily="18" charset="0"/>
              </a:rPr>
              <a:t>. DUYGUSAL İHMAL</a:t>
            </a:r>
            <a:endParaRPr lang="tr-TR" sz="2400" b="1" dirty="0">
              <a:latin typeface="Times New Roman" panose="02020603050405020304" pitchFamily="18" charset="0"/>
              <a:cs typeface="Times New Roman" panose="02020603050405020304" pitchFamily="18" charset="0"/>
            </a:endParaRPr>
          </a:p>
        </p:txBody>
      </p:sp>
      <p:sp>
        <p:nvSpPr>
          <p:cNvPr id="5" name="Dikdörtgen 4"/>
          <p:cNvSpPr/>
          <p:nvPr/>
        </p:nvSpPr>
        <p:spPr>
          <a:xfrm>
            <a:off x="827584" y="1340768"/>
            <a:ext cx="6768752" cy="1384995"/>
          </a:xfrm>
          <a:prstGeom prst="rect">
            <a:avLst/>
          </a:prstGeom>
        </p:spPr>
        <p:txBody>
          <a:bodyPr wrap="square">
            <a:spAutoFit/>
          </a:bodyPr>
          <a:lstStyle/>
          <a:p>
            <a:pPr marL="457200" indent="-457200">
              <a:buFont typeface="Wingdings" panose="05000000000000000000" pitchFamily="2" charset="2"/>
              <a:buChar char="Ø"/>
            </a:pPr>
            <a:r>
              <a:rPr lang="tr-TR" altLang="tr-TR" sz="2800" dirty="0">
                <a:latin typeface="Times New Roman" panose="02020603050405020304" pitchFamily="18" charset="0"/>
                <a:cs typeface="Times New Roman" panose="02020603050405020304" pitchFamily="18" charset="0"/>
              </a:rPr>
              <a:t>Çocuğun ihtiyaç duyduğu sevgi, ilgi ve yakınlığın gösterilmemesi duygusal ihmal olarak tanımlanabilir</a:t>
            </a:r>
            <a:endParaRPr lang="tr-TR" sz="2800"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0" y="2857500"/>
            <a:ext cx="2857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C:\Users\Osman\Desktop\cocuklarimiziihmaletmeyeli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934072"/>
            <a:ext cx="5544616" cy="3847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1750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barn(inVertical)">
                                      <p:cBhvr>
                                        <p:cTn id="15"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9552" y="404664"/>
            <a:ext cx="8208912" cy="648072"/>
          </a:xfrm>
        </p:spPr>
        <p:style>
          <a:lnRef idx="1">
            <a:schemeClr val="accent5"/>
          </a:lnRef>
          <a:fillRef idx="2">
            <a:schemeClr val="accent5"/>
          </a:fillRef>
          <a:effectRef idx="1">
            <a:schemeClr val="accent5"/>
          </a:effectRef>
          <a:fontRef idx="minor">
            <a:schemeClr val="dk1"/>
          </a:fontRef>
        </p:style>
        <p:txBody>
          <a:bodyPr rtlCol="0">
            <a:noAutofit/>
          </a:bodyPr>
          <a:lstStyle/>
          <a:p>
            <a:pPr eaLnBrk="1" fontAlgn="auto" hangingPunct="1">
              <a:spcAft>
                <a:spcPts val="0"/>
              </a:spcAft>
              <a:defRPr/>
            </a:pPr>
            <a:r>
              <a:rPr lang="tr-TR" sz="2400" b="1" dirty="0" smtClean="0">
                <a:latin typeface="Times New Roman" panose="02020603050405020304" pitchFamily="18" charset="0"/>
                <a:cs typeface="Times New Roman" panose="02020603050405020304" pitchFamily="18" charset="0"/>
              </a:rPr>
              <a:t>ÇOCUK İHMALİNİN SEBEPLERİ NELER OLABİLİR ?</a:t>
            </a:r>
          </a:p>
        </p:txBody>
      </p:sp>
      <p:sp>
        <p:nvSpPr>
          <p:cNvPr id="9219" name="Rectangle 3"/>
          <p:cNvSpPr>
            <a:spLocks noGrp="1" noChangeArrowheads="1"/>
          </p:cNvSpPr>
          <p:nvPr>
            <p:ph type="body" idx="1"/>
          </p:nvPr>
        </p:nvSpPr>
        <p:spPr>
          <a:xfrm>
            <a:off x="323528" y="1340768"/>
            <a:ext cx="8229600" cy="4525963"/>
          </a:xfrm>
        </p:spPr>
        <p:txBody>
          <a:bodyPr rtlCol="0">
            <a:normAutofit/>
          </a:bodyPr>
          <a:lstStyle/>
          <a:p>
            <a:pPr>
              <a:defRPr/>
            </a:pPr>
            <a:r>
              <a:rPr lang="tr-TR" sz="2400" dirty="0">
                <a:latin typeface="Times New Roman" panose="02020603050405020304" pitchFamily="18" charset="0"/>
                <a:cs typeface="Times New Roman" panose="02020603050405020304" pitchFamily="18" charset="0"/>
              </a:rPr>
              <a:t>Cehalet</a:t>
            </a:r>
            <a:r>
              <a:rPr lang="tr-TR" sz="2400" dirty="0" smtClean="0">
                <a:latin typeface="Times New Roman" panose="02020603050405020304" pitchFamily="18" charset="0"/>
                <a:cs typeface="Times New Roman" panose="02020603050405020304" pitchFamily="18" charset="0"/>
              </a:rPr>
              <a:t>, bilgi </a:t>
            </a:r>
            <a:r>
              <a:rPr lang="tr-TR" sz="2400" dirty="0">
                <a:latin typeface="Times New Roman" panose="02020603050405020304" pitchFamily="18" charset="0"/>
                <a:cs typeface="Times New Roman" panose="02020603050405020304" pitchFamily="18" charset="0"/>
              </a:rPr>
              <a:t>eksikliği</a:t>
            </a:r>
          </a:p>
          <a:p>
            <a:pPr>
              <a:defRPr/>
            </a:pPr>
            <a:r>
              <a:rPr lang="tr-TR" sz="2400" dirty="0">
                <a:latin typeface="Times New Roman" panose="02020603050405020304" pitchFamily="18" charset="0"/>
                <a:cs typeface="Times New Roman" panose="02020603050405020304" pitchFamily="18" charset="0"/>
              </a:rPr>
              <a:t>Yetersiz </a:t>
            </a:r>
            <a:r>
              <a:rPr lang="tr-TR" sz="2400" dirty="0" err="1">
                <a:latin typeface="Times New Roman" panose="02020603050405020304" pitchFamily="18" charset="0"/>
                <a:cs typeface="Times New Roman" panose="02020603050405020304" pitchFamily="18" charset="0"/>
              </a:rPr>
              <a:t>sosyo</a:t>
            </a:r>
            <a:r>
              <a:rPr lang="tr-TR" sz="2400" dirty="0">
                <a:latin typeface="Times New Roman" panose="02020603050405020304" pitchFamily="18" charset="0"/>
                <a:cs typeface="Times New Roman" panose="02020603050405020304" pitchFamily="18" charset="0"/>
              </a:rPr>
              <a:t>-ekonomik koşullar</a:t>
            </a:r>
          </a:p>
          <a:p>
            <a:pPr>
              <a:defRPr/>
            </a:pPr>
            <a:r>
              <a:rPr lang="tr-TR" sz="2400" dirty="0">
                <a:latin typeface="Times New Roman" panose="02020603050405020304" pitchFamily="18" charset="0"/>
                <a:cs typeface="Times New Roman" panose="02020603050405020304" pitchFamily="18" charset="0"/>
              </a:rPr>
              <a:t>Aile içi şiddetin varlığı</a:t>
            </a:r>
          </a:p>
          <a:p>
            <a:pPr>
              <a:defRPr/>
            </a:pPr>
            <a:r>
              <a:rPr lang="tr-TR" sz="2400" dirty="0">
                <a:latin typeface="Times New Roman" panose="02020603050405020304" pitchFamily="18" charset="0"/>
                <a:cs typeface="Times New Roman" panose="02020603050405020304" pitchFamily="18" charset="0"/>
              </a:rPr>
              <a:t>Ebeveynlerin geçmişte gördükleri kötü muamele</a:t>
            </a:r>
          </a:p>
          <a:p>
            <a:pPr>
              <a:defRPr/>
            </a:pPr>
            <a:r>
              <a:rPr lang="tr-TR" sz="2400" dirty="0">
                <a:latin typeface="Times New Roman" panose="02020603050405020304" pitchFamily="18" charset="0"/>
                <a:cs typeface="Times New Roman" panose="02020603050405020304" pitchFamily="18" charset="0"/>
              </a:rPr>
              <a:t>Ebeveynlerin madde bağımlılığı</a:t>
            </a:r>
          </a:p>
          <a:p>
            <a:pPr>
              <a:defRPr/>
            </a:pPr>
            <a:r>
              <a:rPr lang="tr-TR" sz="2400" dirty="0">
                <a:latin typeface="Times New Roman" panose="02020603050405020304" pitchFamily="18" charset="0"/>
                <a:cs typeface="Times New Roman" panose="02020603050405020304" pitchFamily="18" charset="0"/>
              </a:rPr>
              <a:t>Çocuğun tek bir ebeveyn ile yaşaması</a:t>
            </a:r>
          </a:p>
          <a:p>
            <a:pPr>
              <a:defRPr/>
            </a:pPr>
            <a:r>
              <a:rPr lang="tr-TR" sz="2400" dirty="0">
                <a:latin typeface="Times New Roman" panose="02020603050405020304" pitchFamily="18" charset="0"/>
                <a:cs typeface="Times New Roman" panose="02020603050405020304" pitchFamily="18" charset="0"/>
              </a:rPr>
              <a:t>Yetersiz sosyal destek</a:t>
            </a:r>
          </a:p>
        </p:txBody>
      </p:sp>
      <p:pic>
        <p:nvPicPr>
          <p:cNvPr id="10242" name="Picture 2" descr="C:\Users\Osman\Desktop\2011de_en_az_815_cocuk_ihmalden_oldu_h66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7810" y="4136770"/>
            <a:ext cx="5004796"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560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additive="base">
                                        <p:cTn id="43"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242"/>
                                        </p:tgtEl>
                                        <p:attrNameLst>
                                          <p:attrName>style.visibility</p:attrName>
                                        </p:attrNameLst>
                                      </p:cBhvr>
                                      <p:to>
                                        <p:strVal val="visible"/>
                                      </p:to>
                                    </p:set>
                                    <p:anim calcmode="lin" valueType="num">
                                      <p:cBhvr additive="base">
                                        <p:cTn id="47" dur="500" fill="hold"/>
                                        <p:tgtEl>
                                          <p:spTgt spid="10242"/>
                                        </p:tgtEl>
                                        <p:attrNameLst>
                                          <p:attrName>ppt_x</p:attrName>
                                        </p:attrNameLst>
                                      </p:cBhvr>
                                      <p:tavLst>
                                        <p:tav tm="0">
                                          <p:val>
                                            <p:strVal val="#ppt_x"/>
                                          </p:val>
                                        </p:tav>
                                        <p:tav tm="100000">
                                          <p:val>
                                            <p:strVal val="#ppt_x"/>
                                          </p:val>
                                        </p:tav>
                                      </p:tavLst>
                                    </p:anim>
                                    <p:anim calcmode="lin" valueType="num">
                                      <p:cBhvr additive="base">
                                        <p:cTn id="4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23528" y="404664"/>
            <a:ext cx="8352928" cy="369332"/>
          </a:xfrm>
          <a:prstGeom prst="rect">
            <a:avLst/>
          </a:prstGeom>
          <a:noFill/>
        </p:spPr>
        <p:txBody>
          <a:bodyPr wrap="square" rtlCol="0">
            <a:spAutoFit/>
          </a:bodyPr>
          <a:lstStyle/>
          <a:p>
            <a:endParaRPr lang="tr-TR" dirty="0"/>
          </a:p>
        </p:txBody>
      </p:sp>
      <p:sp>
        <p:nvSpPr>
          <p:cNvPr id="5" name="Rectangle 2"/>
          <p:cNvSpPr>
            <a:spLocks noGrp="1" noChangeArrowheads="1"/>
          </p:cNvSpPr>
          <p:nvPr>
            <p:ph type="title"/>
          </p:nvPr>
        </p:nvSpPr>
        <p:spPr>
          <a:xfrm>
            <a:off x="539552" y="404664"/>
            <a:ext cx="8208912" cy="648072"/>
          </a:xfrm>
        </p:spPr>
        <p:style>
          <a:lnRef idx="0">
            <a:schemeClr val="accent3"/>
          </a:lnRef>
          <a:fillRef idx="3">
            <a:schemeClr val="accent3"/>
          </a:fillRef>
          <a:effectRef idx="3">
            <a:schemeClr val="accent3"/>
          </a:effectRef>
          <a:fontRef idx="minor">
            <a:schemeClr val="lt1"/>
          </a:fontRef>
        </p:style>
        <p:txBody>
          <a:bodyPr rtlCol="0">
            <a:noAutofit/>
          </a:bodyPr>
          <a:lstStyle/>
          <a:p>
            <a:pPr eaLnBrk="1" fontAlgn="auto" hangingPunct="1">
              <a:spcAft>
                <a:spcPts val="0"/>
              </a:spcAft>
              <a:defRPr/>
            </a:pPr>
            <a:r>
              <a:rPr lang="tr-TR" sz="2400" b="1" dirty="0" smtClean="0">
                <a:latin typeface="Times New Roman" panose="02020603050405020304" pitchFamily="18" charset="0"/>
                <a:cs typeface="Times New Roman" panose="02020603050405020304" pitchFamily="18" charset="0"/>
              </a:rPr>
              <a:t>İHMALİN ÇOCUK ÜZERİNDEKİ ETKİLERİ</a:t>
            </a:r>
          </a:p>
        </p:txBody>
      </p:sp>
      <p:sp>
        <p:nvSpPr>
          <p:cNvPr id="7" name="Rectangle 3"/>
          <p:cNvSpPr txBox="1">
            <a:spLocks noChangeArrowheads="1"/>
          </p:cNvSpPr>
          <p:nvPr/>
        </p:nvSpPr>
        <p:spPr>
          <a:xfrm>
            <a:off x="385192" y="135086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altLang="tr-TR" sz="2200" dirty="0" smtClean="0">
                <a:latin typeface="Times New Roman" panose="02020603050405020304" pitchFamily="18" charset="0"/>
                <a:cs typeface="Times New Roman" panose="02020603050405020304" pitchFamily="18" charset="0"/>
              </a:rPr>
              <a:t>Gelişim geriliği</a:t>
            </a:r>
          </a:p>
          <a:p>
            <a:r>
              <a:rPr lang="tr-TR" altLang="tr-TR" sz="2200" dirty="0" smtClean="0">
                <a:latin typeface="Times New Roman" panose="02020603050405020304" pitchFamily="18" charset="0"/>
                <a:cs typeface="Times New Roman" panose="02020603050405020304" pitchFamily="18" charset="0"/>
              </a:rPr>
              <a:t>Ölüme kadar varabilen sağlık problemleri</a:t>
            </a:r>
          </a:p>
          <a:p>
            <a:r>
              <a:rPr lang="tr-TR" altLang="tr-TR" sz="2200" dirty="0" smtClean="0">
                <a:latin typeface="Times New Roman" panose="02020603050405020304" pitchFamily="18" charset="0"/>
                <a:cs typeface="Times New Roman" panose="02020603050405020304" pitchFamily="18" charset="0"/>
              </a:rPr>
              <a:t>Davranış problemleri</a:t>
            </a:r>
          </a:p>
          <a:p>
            <a:r>
              <a:rPr lang="tr-TR" altLang="tr-TR" sz="2200" dirty="0" smtClean="0">
                <a:latin typeface="Times New Roman" panose="02020603050405020304" pitchFamily="18" charset="0"/>
                <a:cs typeface="Times New Roman" panose="02020603050405020304" pitchFamily="18" charset="0"/>
              </a:rPr>
              <a:t>İletişim problemleri</a:t>
            </a:r>
          </a:p>
          <a:p>
            <a:r>
              <a:rPr lang="tr-TR" altLang="tr-TR" sz="2200" dirty="0" smtClean="0">
                <a:latin typeface="Times New Roman" panose="02020603050405020304" pitchFamily="18" charset="0"/>
                <a:cs typeface="Times New Roman" panose="02020603050405020304" pitchFamily="18" charset="0"/>
              </a:rPr>
              <a:t>Yalnızlık ve korunmasızlık hissi</a:t>
            </a:r>
          </a:p>
          <a:p>
            <a:r>
              <a:rPr lang="tr-TR" altLang="tr-TR" sz="2200" dirty="0" smtClean="0">
                <a:latin typeface="Times New Roman" panose="02020603050405020304" pitchFamily="18" charset="0"/>
                <a:cs typeface="Times New Roman" panose="02020603050405020304" pitchFamily="18" charset="0"/>
              </a:rPr>
              <a:t>Madde bağımlılığı</a:t>
            </a:r>
          </a:p>
          <a:p>
            <a:r>
              <a:rPr lang="tr-TR" altLang="tr-TR" sz="2200" dirty="0" smtClean="0">
                <a:latin typeface="Times New Roman" panose="02020603050405020304" pitchFamily="18" charset="0"/>
                <a:cs typeface="Times New Roman" panose="02020603050405020304" pitchFamily="18" charset="0"/>
              </a:rPr>
              <a:t>Suça yönelme riski</a:t>
            </a:r>
          </a:p>
        </p:txBody>
      </p:sp>
      <p:pic>
        <p:nvPicPr>
          <p:cNvPr id="11266" name="Picture 2" descr="C:\Users\Osman\Desktop\akp_iktidarinda_suca_itilen_cocuk_sayisi_korkutuyor_h228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46" y="4149080"/>
            <a:ext cx="4536504" cy="2372716"/>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Osman\Desktop\598044_deta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636912"/>
            <a:ext cx="4355976"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0958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750"/>
                                        <p:tgtEl>
                                          <p:spTgt spid="11266"/>
                                        </p:tgtEl>
                                      </p:cBhvr>
                                    </p:animEffect>
                                    <p:anim calcmode="lin" valueType="num">
                                      <p:cBhvr>
                                        <p:cTn id="8" dur="750" fill="hold"/>
                                        <p:tgtEl>
                                          <p:spTgt spid="11266"/>
                                        </p:tgtEl>
                                        <p:attrNameLst>
                                          <p:attrName>ppt_w</p:attrName>
                                        </p:attrNameLst>
                                      </p:cBhvr>
                                      <p:tavLst>
                                        <p:tav tm="0" fmla="#ppt_w*sin(2.5*pi*$)">
                                          <p:val>
                                            <p:fltVal val="0"/>
                                          </p:val>
                                        </p:tav>
                                        <p:tav tm="100000">
                                          <p:val>
                                            <p:fltVal val="1"/>
                                          </p:val>
                                        </p:tav>
                                      </p:tavLst>
                                    </p:anim>
                                    <p:anim calcmode="lin" valueType="num">
                                      <p:cBhvr>
                                        <p:cTn id="9" dur="750" fill="hold"/>
                                        <p:tgtEl>
                                          <p:spTgt spid="1126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1267"/>
                                        </p:tgtEl>
                                        <p:attrNameLst>
                                          <p:attrName>style.visibility</p:attrName>
                                        </p:attrNameLst>
                                      </p:cBhvr>
                                      <p:to>
                                        <p:strVal val="visible"/>
                                      </p:to>
                                    </p:set>
                                    <p:animEffect transition="in" filter="fade">
                                      <p:cBhvr>
                                        <p:cTn id="14" dur="750"/>
                                        <p:tgtEl>
                                          <p:spTgt spid="11267"/>
                                        </p:tgtEl>
                                      </p:cBhvr>
                                    </p:animEffect>
                                    <p:anim calcmode="lin" valueType="num">
                                      <p:cBhvr>
                                        <p:cTn id="15" dur="750" fill="hold"/>
                                        <p:tgtEl>
                                          <p:spTgt spid="11267"/>
                                        </p:tgtEl>
                                        <p:attrNameLst>
                                          <p:attrName>ppt_w</p:attrName>
                                        </p:attrNameLst>
                                      </p:cBhvr>
                                      <p:tavLst>
                                        <p:tav tm="0" fmla="#ppt_w*sin(2.5*pi*$)">
                                          <p:val>
                                            <p:fltVal val="0"/>
                                          </p:val>
                                        </p:tav>
                                        <p:tav tm="100000">
                                          <p:val>
                                            <p:fltVal val="1"/>
                                          </p:val>
                                        </p:tav>
                                      </p:tavLst>
                                    </p:anim>
                                    <p:anim calcmode="lin" valueType="num">
                                      <p:cBhvr>
                                        <p:cTn id="16" dur="750" fill="hold"/>
                                        <p:tgtEl>
                                          <p:spTgt spid="1126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additive="base">
                                        <p:cTn id="3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 calcmode="lin" valueType="num">
                                      <p:cBhvr additive="base">
                                        <p:cTn id="4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 calcmode="lin" valueType="num">
                                      <p:cBhvr additive="base">
                                        <p:cTn id="5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anim calcmode="lin" valueType="num">
                                      <p:cBhvr additive="base">
                                        <p:cTn id="5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145">
                                          <p:stCondLst>
                                            <p:cond delay="0"/>
                                          </p:stCondLst>
                                        </p:cTn>
                                        <p:tgtEl>
                                          <p:spTgt spid="7"/>
                                        </p:tgtEl>
                                      </p:cBhvr>
                                    </p:animEffect>
                                    <p:anim calcmode="lin" valueType="num">
                                      <p:cBhvr>
                                        <p:cTn id="64"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5"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6"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67"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68"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69" dur="7">
                                          <p:stCondLst>
                                            <p:cond delay="162"/>
                                          </p:stCondLst>
                                        </p:cTn>
                                        <p:tgtEl>
                                          <p:spTgt spid="7"/>
                                        </p:tgtEl>
                                      </p:cBhvr>
                                      <p:to x="100000" y="60000"/>
                                    </p:animScale>
                                    <p:animScale>
                                      <p:cBhvr>
                                        <p:cTn id="70" dur="41" decel="50000">
                                          <p:stCondLst>
                                            <p:cond delay="169"/>
                                          </p:stCondLst>
                                        </p:cTn>
                                        <p:tgtEl>
                                          <p:spTgt spid="7"/>
                                        </p:tgtEl>
                                      </p:cBhvr>
                                      <p:to x="100000" y="100000"/>
                                    </p:animScale>
                                    <p:animScale>
                                      <p:cBhvr>
                                        <p:cTn id="71" dur="7">
                                          <p:stCondLst>
                                            <p:cond delay="328"/>
                                          </p:stCondLst>
                                        </p:cTn>
                                        <p:tgtEl>
                                          <p:spTgt spid="7"/>
                                        </p:tgtEl>
                                      </p:cBhvr>
                                      <p:to x="100000" y="80000"/>
                                    </p:animScale>
                                    <p:animScale>
                                      <p:cBhvr>
                                        <p:cTn id="72" dur="41" decel="50000">
                                          <p:stCondLst>
                                            <p:cond delay="335"/>
                                          </p:stCondLst>
                                        </p:cTn>
                                        <p:tgtEl>
                                          <p:spTgt spid="7"/>
                                        </p:tgtEl>
                                      </p:cBhvr>
                                      <p:to x="100000" y="100000"/>
                                    </p:animScale>
                                    <p:animScale>
                                      <p:cBhvr>
                                        <p:cTn id="73" dur="7">
                                          <p:stCondLst>
                                            <p:cond delay="410"/>
                                          </p:stCondLst>
                                        </p:cTn>
                                        <p:tgtEl>
                                          <p:spTgt spid="7"/>
                                        </p:tgtEl>
                                      </p:cBhvr>
                                      <p:to x="100000" y="90000"/>
                                    </p:animScale>
                                    <p:animScale>
                                      <p:cBhvr>
                                        <p:cTn id="74" dur="41" decel="50000">
                                          <p:stCondLst>
                                            <p:cond delay="417"/>
                                          </p:stCondLst>
                                        </p:cTn>
                                        <p:tgtEl>
                                          <p:spTgt spid="7"/>
                                        </p:tgtEl>
                                      </p:cBhvr>
                                      <p:to x="100000" y="100000"/>
                                    </p:animScale>
                                    <p:animScale>
                                      <p:cBhvr>
                                        <p:cTn id="75" dur="7">
                                          <p:stCondLst>
                                            <p:cond delay="452"/>
                                          </p:stCondLst>
                                        </p:cTn>
                                        <p:tgtEl>
                                          <p:spTgt spid="7"/>
                                        </p:tgtEl>
                                      </p:cBhvr>
                                      <p:to x="100000" y="95000"/>
                                    </p:animScale>
                                    <p:animScale>
                                      <p:cBhvr>
                                        <p:cTn id="76" dur="41" decel="50000">
                                          <p:stCondLst>
                                            <p:cond delay="459"/>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57342" y="332656"/>
            <a:ext cx="787534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tr-TR" sz="3200" b="1" dirty="0">
                <a:latin typeface="Times New Roman" panose="02020603050405020304" pitchFamily="18" charset="0"/>
                <a:cs typeface="Times New Roman" panose="02020603050405020304" pitchFamily="18" charset="0"/>
              </a:rPr>
              <a:t>Ç</a:t>
            </a:r>
            <a:r>
              <a:rPr lang="tr-TR" sz="3200" b="1" dirty="0" smtClean="0">
                <a:latin typeface="Times New Roman" panose="02020603050405020304" pitchFamily="18" charset="0"/>
                <a:cs typeface="Times New Roman" panose="02020603050405020304" pitchFamily="18" charset="0"/>
              </a:rPr>
              <a:t>OCUK  İSTİSMARI  NE  DEMEKTİR?</a:t>
            </a:r>
            <a:endParaRPr lang="tr-TR" sz="3200" b="1" dirty="0">
              <a:latin typeface="Times New Roman" panose="02020603050405020304" pitchFamily="18" charset="0"/>
              <a:cs typeface="Times New Roman" panose="02020603050405020304" pitchFamily="18" charset="0"/>
            </a:endParaRPr>
          </a:p>
        </p:txBody>
      </p:sp>
      <p:sp>
        <p:nvSpPr>
          <p:cNvPr id="4" name="Dikdörtgen 3"/>
          <p:cNvSpPr/>
          <p:nvPr/>
        </p:nvSpPr>
        <p:spPr>
          <a:xfrm>
            <a:off x="786600" y="1124744"/>
            <a:ext cx="7416824" cy="3062377"/>
          </a:xfrm>
          <a:prstGeom prst="rect">
            <a:avLst/>
          </a:prstGeom>
        </p:spPr>
        <p:txBody>
          <a:bodyPr wrap="square">
            <a:spAutoFit/>
          </a:bodyPr>
          <a:lstStyle/>
          <a:p>
            <a:pPr>
              <a:spcBef>
                <a:spcPts val="5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400" dirty="0">
                <a:latin typeface="Times New Roman" panose="02020603050405020304" pitchFamily="18" charset="0"/>
                <a:cs typeface="Times New Roman" panose="02020603050405020304" pitchFamily="18" charset="0"/>
              </a:rPr>
              <a:t>0-18 </a:t>
            </a:r>
            <a:r>
              <a:rPr lang="en-GB" altLang="tr-TR" sz="2400" dirty="0" err="1">
                <a:latin typeface="Times New Roman" panose="02020603050405020304" pitchFamily="18" charset="0"/>
                <a:cs typeface="Times New Roman" panose="02020603050405020304" pitchFamily="18" charset="0"/>
              </a:rPr>
              <a:t>yaş</a:t>
            </a:r>
            <a:r>
              <a:rPr lang="en-GB" altLang="tr-TR" sz="2400" dirty="0">
                <a:latin typeface="Times New Roman" panose="02020603050405020304" pitchFamily="18" charset="0"/>
                <a:cs typeface="Times New Roman" panose="02020603050405020304" pitchFamily="18" charset="0"/>
              </a:rPr>
              <a:t> </a:t>
            </a:r>
            <a:r>
              <a:rPr lang="en-GB" altLang="tr-TR" sz="2400" dirty="0" err="1">
                <a:latin typeface="Times New Roman" panose="02020603050405020304" pitchFamily="18" charset="0"/>
                <a:cs typeface="Times New Roman" panose="02020603050405020304" pitchFamily="18" charset="0"/>
              </a:rPr>
              <a:t>grubundaki</a:t>
            </a:r>
            <a:r>
              <a:rPr lang="en-GB" altLang="tr-TR" sz="2400" dirty="0">
                <a:latin typeface="Times New Roman" panose="02020603050405020304" pitchFamily="18" charset="0"/>
                <a:cs typeface="Times New Roman" panose="02020603050405020304" pitchFamily="18" charset="0"/>
              </a:rPr>
              <a:t> </a:t>
            </a:r>
            <a:r>
              <a:rPr lang="en-GB" altLang="tr-TR" sz="2400" dirty="0" err="1">
                <a:latin typeface="Times New Roman" panose="02020603050405020304" pitchFamily="18" charset="0"/>
                <a:cs typeface="Times New Roman" panose="02020603050405020304" pitchFamily="18" charset="0"/>
              </a:rPr>
              <a:t>çocuğun</a:t>
            </a:r>
            <a:r>
              <a:rPr lang="tr-TR" altLang="tr-TR" sz="2400" dirty="0">
                <a:latin typeface="Times New Roman" panose="02020603050405020304" pitchFamily="18" charset="0"/>
                <a:cs typeface="Times New Roman" panose="02020603050405020304" pitchFamily="18" charset="0"/>
              </a:rPr>
              <a:t>;</a:t>
            </a:r>
            <a:r>
              <a:rPr lang="en-GB" altLang="tr-TR" sz="2400" dirty="0">
                <a:latin typeface="Times New Roman" panose="02020603050405020304" pitchFamily="18" charset="0"/>
                <a:cs typeface="Times New Roman" panose="02020603050405020304" pitchFamily="18" charset="0"/>
              </a:rPr>
              <a:t> </a:t>
            </a:r>
            <a:endParaRPr lang="tr-TR" altLang="tr-TR" sz="2400" dirty="0">
              <a:latin typeface="Times New Roman" panose="02020603050405020304" pitchFamily="18" charset="0"/>
              <a:cs typeface="Times New Roman" panose="02020603050405020304" pitchFamily="18" charset="0"/>
            </a:endParaRPr>
          </a:p>
          <a:p>
            <a:pPr>
              <a:spcBef>
                <a:spcPts val="600"/>
              </a:spcBef>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2400" dirty="0">
                <a:solidFill>
                  <a:srgbClr val="C00000"/>
                </a:solidFill>
                <a:latin typeface="Times New Roman" panose="02020603050405020304" pitchFamily="18" charset="0"/>
                <a:cs typeface="Times New Roman" panose="02020603050405020304" pitchFamily="18" charset="0"/>
              </a:rPr>
              <a:t>Sağlığını,</a:t>
            </a:r>
          </a:p>
          <a:p>
            <a:pPr>
              <a:spcBef>
                <a:spcPts val="600"/>
              </a:spcBef>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2400" dirty="0">
                <a:solidFill>
                  <a:srgbClr val="7030A0"/>
                </a:solidFill>
                <a:latin typeface="Times New Roman" panose="02020603050405020304" pitchFamily="18" charset="0"/>
                <a:cs typeface="Times New Roman" panose="02020603050405020304" pitchFamily="18" charset="0"/>
              </a:rPr>
              <a:t>Fiziksel gelişimini,</a:t>
            </a:r>
          </a:p>
          <a:p>
            <a:pPr>
              <a:spcBef>
                <a:spcPts val="600"/>
              </a:spcBef>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2400" dirty="0" smtClean="0">
                <a:solidFill>
                  <a:srgbClr val="00B050"/>
                </a:solidFill>
                <a:latin typeface="Times New Roman" panose="02020603050405020304" pitchFamily="18" charset="0"/>
                <a:cs typeface="Times New Roman" panose="02020603050405020304" pitchFamily="18" charset="0"/>
              </a:rPr>
              <a:t>Psikolojik gelişimini</a:t>
            </a:r>
          </a:p>
          <a:p>
            <a:pPr>
              <a:spcBef>
                <a:spcPts val="600"/>
              </a:spcBef>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2400" dirty="0">
                <a:solidFill>
                  <a:schemeClr val="accent6">
                    <a:lumMod val="75000"/>
                  </a:schemeClr>
                </a:solidFill>
                <a:latin typeface="Times New Roman" panose="02020603050405020304" pitchFamily="18" charset="0"/>
                <a:cs typeface="Times New Roman" panose="02020603050405020304" pitchFamily="18" charset="0"/>
              </a:rPr>
              <a:t>S</a:t>
            </a:r>
            <a:r>
              <a:rPr lang="tr-TR" altLang="tr-TR" sz="2400" dirty="0" smtClean="0">
                <a:solidFill>
                  <a:schemeClr val="accent6">
                    <a:lumMod val="75000"/>
                  </a:schemeClr>
                </a:solidFill>
                <a:latin typeface="Times New Roman" panose="02020603050405020304" pitchFamily="18" charset="0"/>
                <a:cs typeface="Times New Roman" panose="02020603050405020304" pitchFamily="18" charset="0"/>
              </a:rPr>
              <a:t>osyal </a:t>
            </a:r>
            <a:r>
              <a:rPr lang="tr-TR" altLang="tr-TR" sz="2400" dirty="0">
                <a:solidFill>
                  <a:schemeClr val="accent6">
                    <a:lumMod val="75000"/>
                  </a:schemeClr>
                </a:solidFill>
                <a:latin typeface="Times New Roman" panose="02020603050405020304" pitchFamily="18" charset="0"/>
                <a:cs typeface="Times New Roman" panose="02020603050405020304" pitchFamily="18" charset="0"/>
              </a:rPr>
              <a:t>gelişimini</a:t>
            </a:r>
          </a:p>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2400" dirty="0">
                <a:latin typeface="Times New Roman" panose="02020603050405020304" pitchFamily="18" charset="0"/>
                <a:cs typeface="Times New Roman" panose="02020603050405020304" pitchFamily="18" charset="0"/>
              </a:rPr>
              <a:t>	bilerek veya bilmeyerek olumsuz etkileyen her türlü harekete </a:t>
            </a:r>
            <a:r>
              <a:rPr lang="tr-TR" altLang="tr-TR" sz="2400" b="1" dirty="0">
                <a:latin typeface="Times New Roman" panose="02020603050405020304" pitchFamily="18" charset="0"/>
                <a:cs typeface="Times New Roman" panose="02020603050405020304" pitchFamily="18" charset="0"/>
              </a:rPr>
              <a:t>“ÇOCUK İSTİSMARI”</a:t>
            </a:r>
            <a:r>
              <a:rPr lang="tr-TR" altLang="tr-TR" sz="2400" dirty="0">
                <a:latin typeface="Times New Roman" panose="02020603050405020304" pitchFamily="18" charset="0"/>
                <a:cs typeface="Times New Roman" panose="02020603050405020304" pitchFamily="18" charset="0"/>
              </a:rPr>
              <a:t> denir.</a:t>
            </a:r>
            <a:endParaRPr lang="en-GB" altLang="tr-TR" sz="2400" dirty="0">
              <a:latin typeface="Times New Roman" panose="02020603050405020304" pitchFamily="18" charset="0"/>
              <a:cs typeface="Times New Roman" panose="02020603050405020304" pitchFamily="18" charset="0"/>
            </a:endParaRPr>
          </a:p>
        </p:txBody>
      </p:sp>
      <p:pic>
        <p:nvPicPr>
          <p:cNvPr id="12290" name="Picture 2" descr="C:\Users\Osman\Desktop\1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4149080"/>
            <a:ext cx="3816424" cy="259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771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0"/>
                                        </p:tgtEl>
                                        <p:attrNameLst>
                                          <p:attrName>style.visibility</p:attrName>
                                        </p:attrNameLst>
                                      </p:cBhvr>
                                      <p:to>
                                        <p:strVal val="visible"/>
                                      </p:to>
                                    </p:set>
                                    <p:anim calcmode="lin" valueType="num">
                                      <p:cBhvr additive="base">
                                        <p:cTn id="11" dur="500" fill="hold"/>
                                        <p:tgtEl>
                                          <p:spTgt spid="12290"/>
                                        </p:tgtEl>
                                        <p:attrNameLst>
                                          <p:attrName>ppt_x</p:attrName>
                                        </p:attrNameLst>
                                      </p:cBhvr>
                                      <p:tavLst>
                                        <p:tav tm="0">
                                          <p:val>
                                            <p:strVal val="#ppt_x"/>
                                          </p:val>
                                        </p:tav>
                                        <p:tav tm="100000">
                                          <p:val>
                                            <p:strVal val="#ppt_x"/>
                                          </p:val>
                                        </p:tav>
                                      </p:tavLst>
                                    </p:anim>
                                    <p:anim calcmode="lin" valueType="num">
                                      <p:cBhvr additive="base">
                                        <p:cTn id="12"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335129"/>
            <a:ext cx="7875340"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sz="3200" b="1" dirty="0" smtClean="0">
                <a:latin typeface="Times New Roman" panose="02020603050405020304" pitchFamily="18" charset="0"/>
                <a:cs typeface="Times New Roman" panose="02020603050405020304" pitchFamily="18" charset="0"/>
              </a:rPr>
              <a:t>İSTİSMAR ÇEŞİTLERİ NELERDİR ?</a:t>
            </a:r>
            <a:endParaRPr lang="tr-TR" sz="3200" b="1" dirty="0">
              <a:latin typeface="Times New Roman" panose="02020603050405020304" pitchFamily="18" charset="0"/>
              <a:cs typeface="Times New Roman" panose="02020603050405020304" pitchFamily="18" charset="0"/>
            </a:endParaRPr>
          </a:p>
        </p:txBody>
      </p:sp>
      <p:sp>
        <p:nvSpPr>
          <p:cNvPr id="3" name="Rectangle 2"/>
          <p:cNvSpPr txBox="1">
            <a:spLocks noChangeArrowheads="1"/>
          </p:cNvSpPr>
          <p:nvPr/>
        </p:nvSpPr>
        <p:spPr>
          <a:xfrm>
            <a:off x="971600" y="1556793"/>
            <a:ext cx="6912768" cy="3936591"/>
          </a:xfrm>
          <a:prstGeom prst="rect">
            <a:avLst/>
          </a:prstGeom>
        </p:spPr>
        <p:txBody>
          <a:bodyPr vert="horz" wrap="square" lIns="90000" tIns="46800" rIns="90000" bIns="4680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spcBef>
                <a:spcPts val="975"/>
              </a:spcBef>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altLang="tr-TR" b="1" dirty="0" smtClean="0">
              <a:latin typeface="Times New Roman" pitchFamily="18" charset="0"/>
              <a:cs typeface="Times New Roman" panose="02020603050405020304" pitchFamily="18" charset="0"/>
            </a:endParaRPr>
          </a:p>
          <a:p>
            <a:pPr marL="514350" indent="-514350">
              <a:spcBef>
                <a:spcPts val="975"/>
              </a:spcBef>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b="1" dirty="0" err="1" smtClean="0">
                <a:solidFill>
                  <a:srgbClr val="00B0F0"/>
                </a:solidFill>
                <a:latin typeface="Times New Roman" panose="02020603050405020304" pitchFamily="18" charset="0"/>
                <a:cs typeface="Times New Roman" panose="02020603050405020304" pitchFamily="18" charset="0"/>
              </a:rPr>
              <a:t>Fiziksel</a:t>
            </a:r>
            <a:r>
              <a:rPr lang="en-GB" altLang="tr-TR" b="1" dirty="0" smtClean="0">
                <a:solidFill>
                  <a:srgbClr val="00B0F0"/>
                </a:solidFill>
                <a:latin typeface="Times New Roman" panose="02020603050405020304" pitchFamily="18" charset="0"/>
                <a:cs typeface="Times New Roman" panose="02020603050405020304" pitchFamily="18" charset="0"/>
              </a:rPr>
              <a:t> </a:t>
            </a:r>
            <a:r>
              <a:rPr lang="en-GB" altLang="tr-TR" b="1" dirty="0" err="1" smtClean="0">
                <a:solidFill>
                  <a:srgbClr val="00B0F0"/>
                </a:solidFill>
                <a:latin typeface="Times New Roman" panose="02020603050405020304" pitchFamily="18" charset="0"/>
                <a:cs typeface="Times New Roman" panose="02020603050405020304" pitchFamily="18" charset="0"/>
              </a:rPr>
              <a:t>istismar</a:t>
            </a:r>
            <a:endParaRPr lang="en-GB" altLang="tr-TR" b="1" dirty="0" smtClean="0">
              <a:solidFill>
                <a:srgbClr val="00B0F0"/>
              </a:solidFill>
              <a:latin typeface="Times New Roman" panose="02020603050405020304" pitchFamily="18" charset="0"/>
              <a:cs typeface="Times New Roman" panose="02020603050405020304" pitchFamily="18" charset="0"/>
            </a:endParaRPr>
          </a:p>
          <a:p>
            <a:pPr marL="514350" indent="-514350">
              <a:spcBef>
                <a:spcPts val="975"/>
              </a:spcBef>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b="1" dirty="0" err="1" smtClean="0">
                <a:solidFill>
                  <a:srgbClr val="FFC000"/>
                </a:solidFill>
                <a:latin typeface="Times New Roman" panose="02020603050405020304" pitchFamily="18" charset="0"/>
                <a:cs typeface="Times New Roman" panose="02020603050405020304" pitchFamily="18" charset="0"/>
              </a:rPr>
              <a:t>Duygusal</a:t>
            </a:r>
            <a:r>
              <a:rPr lang="en-GB" altLang="tr-TR" b="1" dirty="0" smtClean="0">
                <a:solidFill>
                  <a:srgbClr val="FFC000"/>
                </a:solidFill>
                <a:latin typeface="Times New Roman" panose="02020603050405020304" pitchFamily="18" charset="0"/>
                <a:cs typeface="Times New Roman" panose="02020603050405020304" pitchFamily="18" charset="0"/>
              </a:rPr>
              <a:t> </a:t>
            </a:r>
            <a:r>
              <a:rPr lang="en-GB" altLang="tr-TR" b="1" dirty="0" err="1" smtClean="0">
                <a:solidFill>
                  <a:srgbClr val="FFC000"/>
                </a:solidFill>
                <a:latin typeface="Times New Roman" panose="02020603050405020304" pitchFamily="18" charset="0"/>
                <a:cs typeface="Times New Roman" panose="02020603050405020304" pitchFamily="18" charset="0"/>
              </a:rPr>
              <a:t>istismar</a:t>
            </a:r>
            <a:endParaRPr lang="en-GB" altLang="tr-TR" b="1" dirty="0" smtClean="0">
              <a:solidFill>
                <a:srgbClr val="FFC000"/>
              </a:solidFill>
              <a:latin typeface="Times New Roman" panose="02020603050405020304" pitchFamily="18" charset="0"/>
              <a:cs typeface="Times New Roman" panose="02020603050405020304" pitchFamily="18" charset="0"/>
            </a:endParaRPr>
          </a:p>
          <a:p>
            <a:pPr marL="514350" indent="-514350">
              <a:spcBef>
                <a:spcPts val="975"/>
              </a:spcBef>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b="1" dirty="0" err="1" smtClean="0">
                <a:solidFill>
                  <a:srgbClr val="00B050"/>
                </a:solidFill>
                <a:latin typeface="Times New Roman" panose="02020603050405020304" pitchFamily="18" charset="0"/>
                <a:cs typeface="Times New Roman" panose="02020603050405020304" pitchFamily="18" charset="0"/>
              </a:rPr>
              <a:t>Ekonomik</a:t>
            </a:r>
            <a:r>
              <a:rPr lang="en-GB" altLang="tr-TR" b="1" dirty="0" smtClean="0">
                <a:solidFill>
                  <a:srgbClr val="00B050"/>
                </a:solidFill>
                <a:latin typeface="Times New Roman" panose="02020603050405020304" pitchFamily="18" charset="0"/>
                <a:cs typeface="Times New Roman" panose="02020603050405020304" pitchFamily="18" charset="0"/>
              </a:rPr>
              <a:t> </a:t>
            </a:r>
            <a:r>
              <a:rPr lang="en-GB" altLang="tr-TR" b="1" dirty="0" err="1" smtClean="0">
                <a:solidFill>
                  <a:srgbClr val="00B050"/>
                </a:solidFill>
                <a:latin typeface="Times New Roman" panose="02020603050405020304" pitchFamily="18" charset="0"/>
                <a:cs typeface="Times New Roman" panose="02020603050405020304" pitchFamily="18" charset="0"/>
              </a:rPr>
              <a:t>istismar</a:t>
            </a:r>
            <a:endParaRPr lang="en-GB" altLang="tr-TR" b="1" dirty="0" smtClean="0">
              <a:solidFill>
                <a:srgbClr val="00B050"/>
              </a:solidFill>
              <a:latin typeface="Times New Roman" panose="02020603050405020304" pitchFamily="18" charset="0"/>
              <a:cs typeface="Times New Roman" panose="02020603050405020304" pitchFamily="18" charset="0"/>
            </a:endParaRPr>
          </a:p>
          <a:p>
            <a:pPr marL="514350" indent="-514350">
              <a:spcBef>
                <a:spcPts val="975"/>
              </a:spcBef>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4800" b="1" dirty="0" smtClean="0">
                <a:latin typeface="Times New Roman" panose="02020603050405020304" pitchFamily="18" charset="0"/>
                <a:cs typeface="Times New Roman" panose="02020603050405020304" pitchFamily="18" charset="0"/>
              </a:rPr>
              <a:t>CİNSEL İSTİSMAR</a:t>
            </a:r>
          </a:p>
          <a:p>
            <a:pPr marL="514350" indent="-514350">
              <a:spcBef>
                <a:spcPts val="975"/>
              </a:spcBef>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tr-T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0771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415697"/>
            <a:ext cx="7056784"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tr-TR" sz="3600" b="1" dirty="0" smtClean="0">
                <a:latin typeface="Times New Roman" panose="02020603050405020304" pitchFamily="18" charset="0"/>
                <a:cs typeface="Times New Roman" panose="02020603050405020304" pitchFamily="18" charset="0"/>
              </a:rPr>
              <a:t>1. FİZİKSEL İSTİSMAR</a:t>
            </a:r>
            <a:endParaRPr lang="tr-TR" sz="3600" b="1" dirty="0">
              <a:latin typeface="Times New Roman" panose="02020603050405020304" pitchFamily="18" charset="0"/>
              <a:cs typeface="Times New Roman" panose="02020603050405020304" pitchFamily="18" charset="0"/>
            </a:endParaRPr>
          </a:p>
        </p:txBody>
      </p:sp>
      <p:sp>
        <p:nvSpPr>
          <p:cNvPr id="3" name="Rectangle 3"/>
          <p:cNvSpPr txBox="1">
            <a:spLocks noChangeArrowheads="1"/>
          </p:cNvSpPr>
          <p:nvPr/>
        </p:nvSpPr>
        <p:spPr>
          <a:xfrm>
            <a:off x="704689" y="1196752"/>
            <a:ext cx="7893050" cy="2464394"/>
          </a:xfrm>
          <a:prstGeom prst="rect">
            <a:avLst/>
          </a:prstGeom>
        </p:spPr>
        <p:txBody>
          <a:bodyPr vert="horz" lIns="90000" tIns="46800" rIns="90000" bIns="4680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Font typeface="Wingdings" panose="05000000000000000000"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400" dirty="0" err="1" smtClean="0">
                <a:latin typeface="Times New Roman" panose="02020603050405020304" pitchFamily="18" charset="0"/>
                <a:cs typeface="Times New Roman" panose="02020603050405020304" pitchFamily="18" charset="0"/>
              </a:rPr>
              <a:t>Çocuğun</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kaza</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dışı</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sebeple</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bir</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yetişkin</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tarafından</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yaralanması</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ve</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örselenmesidir</a:t>
            </a:r>
            <a:endParaRPr lang="en-GB" altLang="tr-TR" sz="2400" dirty="0" smtClean="0">
              <a:latin typeface="Times New Roman" panose="02020603050405020304" pitchFamily="18" charset="0"/>
              <a:cs typeface="Times New Roman" panose="02020603050405020304" pitchFamily="18" charset="0"/>
            </a:endParaRPr>
          </a:p>
          <a:p>
            <a:pPr>
              <a:spcBef>
                <a:spcPts val="600"/>
              </a:spcBef>
              <a:buFont typeface="Wingdings" panose="05000000000000000000"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400" dirty="0" err="1" smtClean="0">
                <a:latin typeface="Times New Roman" panose="02020603050405020304" pitchFamily="18" charset="0"/>
                <a:cs typeface="Times New Roman" panose="02020603050405020304" pitchFamily="18" charset="0"/>
              </a:rPr>
              <a:t>Bir</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tokattan</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başlayarak</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çe</a:t>
            </a:r>
            <a:r>
              <a:rPr lang="tr-TR" altLang="tr-TR" sz="2400" dirty="0" smtClean="0">
                <a:latin typeface="Times New Roman" panose="02020603050405020304" pitchFamily="18" charset="0"/>
                <a:cs typeface="Times New Roman" panose="02020603050405020304" pitchFamily="18" charset="0"/>
              </a:rPr>
              <a:t>ş</a:t>
            </a:r>
            <a:r>
              <a:rPr lang="en-GB" altLang="tr-TR" sz="2400" dirty="0" err="1" smtClean="0">
                <a:latin typeface="Times New Roman" panose="02020603050405020304" pitchFamily="18" charset="0"/>
                <a:cs typeface="Times New Roman" panose="02020603050405020304" pitchFamily="18" charset="0"/>
              </a:rPr>
              <a:t>itli</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aletlerin</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kullanılmasına</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kadar</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devam</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edebilir</a:t>
            </a:r>
            <a:endParaRPr lang="tr-TR" altLang="tr-TR" sz="2400" dirty="0" smtClean="0">
              <a:latin typeface="Times New Roman" panose="02020603050405020304" pitchFamily="18" charset="0"/>
              <a:cs typeface="Times New Roman" panose="02020603050405020304" pitchFamily="18" charset="0"/>
            </a:endParaRPr>
          </a:p>
          <a:p>
            <a:pPr>
              <a:spcBef>
                <a:spcPts val="600"/>
              </a:spcBef>
              <a:buFont typeface="Wingdings" panose="05000000000000000000"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400" dirty="0" err="1" smtClean="0">
                <a:latin typeface="Times New Roman" panose="02020603050405020304" pitchFamily="18" charset="0"/>
                <a:cs typeface="Times New Roman" panose="02020603050405020304" pitchFamily="18" charset="0"/>
              </a:rPr>
              <a:t>En</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yaygın</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rastlanılan</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ve</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belirlenmesi</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en</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kolay</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olan</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istismar</a:t>
            </a:r>
            <a:r>
              <a:rPr lang="en-GB" altLang="tr-TR" sz="2400" dirty="0" smtClean="0">
                <a:latin typeface="Times New Roman" panose="02020603050405020304" pitchFamily="18" charset="0"/>
                <a:cs typeface="Times New Roman" panose="02020603050405020304" pitchFamily="18" charset="0"/>
              </a:rPr>
              <a:t> </a:t>
            </a:r>
            <a:r>
              <a:rPr lang="en-GB" altLang="tr-TR" sz="2400" dirty="0" err="1" smtClean="0">
                <a:latin typeface="Times New Roman" panose="02020603050405020304" pitchFamily="18" charset="0"/>
                <a:cs typeface="Times New Roman" panose="02020603050405020304" pitchFamily="18" charset="0"/>
              </a:rPr>
              <a:t>tipidir</a:t>
            </a:r>
            <a:endParaRPr lang="en-GB" altLang="tr-TR" sz="2400" dirty="0" smtClean="0">
              <a:latin typeface="Times New Roman" panose="02020603050405020304" pitchFamily="18" charset="0"/>
              <a:cs typeface="Times New Roman" panose="02020603050405020304" pitchFamily="18" charset="0"/>
            </a:endParaRPr>
          </a:p>
        </p:txBody>
      </p:sp>
      <p:sp>
        <p:nvSpPr>
          <p:cNvPr id="4" name="AutoShape 2" descr="data:image/jpeg;base64,/9j/4AAQSkZJRgABAQAAAQABAAD/2wCEAAkGBxMQEhEQEBIWFhUVFhUaGBUVGBUWFRcdGBgYGBUYGxgYHSkgGRomHSAaITEhJSotLi8uFx8zODMwOCgtMCsBCgoKBQUFDgUFDisZExkrKysrKysrKysrKysrKysrKysrKysrKysrKysrKysrKysrKysrKysrKysrKysrKysrK//AABEIAL8BCQMBIgACEQEDEQH/xAAcAAEAAgIDAQAAAAAAAAAAAAAABQYEBwIDCAH/xABBEAACAQMDAgQCBwQHCAMAAAABAgMABBEFEiETMQYiQVEHYRQjMkJxgZFSYnKxCENTgpKishUkMzRjc6HCFsHw/8QAFAEBAAAAAAAAAAAAAAAAAAAAAP/EABQRAQAAAAAAAAAAAAAAAAAAAAD/2gAMAwEAAhEDEQA/AN40pSgUpSgUpSgUpSgUpSgUpSgUpSgUpSgUpSgUpSgUpSgUpSgUpSgUpSgUpSgUpSgUpSgUpSgUpSgUpSgUpSgUpSgVjXN2sZQNkb3CA+gJBIyfTOMD5kD1rp1LU47cqZSVQ95CD01PYb2H2Afc4GeM8iobW5u8Mr/U3PEM4x9VKfNGrHtjcAUb3G0/dyEtBqqlWZsrtlMTA9w28IPyOVYH2YVIg1rG+8RoiXDSFUaWBWkViFEdxBIIHDE/vdPHbhc1dtL8T2dyQsN3BI+MlEljZvn5Q2cfOgmaVx3VyFApSlApSlApSlApSlApSlApSlApSlApSlApSlApSlApSlApSlApSlApSlB1yLnOeRjse1at1+MySz29rItvYbljuJOpGkbSFxvjg6o2xyDsWUkbuMBuRfPGGovb2k0kWDKQqRA5OZJGEcfA5xuYE/IGq1aaP0RcwoN72ttGkIZFdmkkVnlmAIwxdyAT+43zoMPSfhfDFIJD9azM4eSQ73dHjkjLZYHzkmOT2B3Y4xV4uNBtpEEctvEy8cFF9Ox7d67NH08W8SRLnaucD9kFiwQfurnaPkorNagqlzFJpf1qO8tnn62ORi724/tI3PLRj7yNnA5B4wbVG+QCKrVxqjN/xFx0phFcR4JR45RtSQZ52nKN8sSKe1d3ghyLcwtnNtLNb5JySsTlYmP4x7TQWKlKUClKUClKUClKUClKCgUpSgUpSgUpSgUpSgUpSgUpSgUpSgUpSgVxY9sVi6lqUVvGZZpAiD7zfoAB3YnsAMk5rXup/EwuWSziKptX/eLgMgQM4RphERueNByx4xlc4ByAsN/L9L1GGAH6qy+tlPoZnUrBGfmAzSY7jye9WJ7CNnWUqN6jhuxx7EjuO/BqraTpccVxb2iMXESPcyuTlpZZDsjkfH2s/WMPQYXH2RVzFBg6nqKwKCe5PA9fU5/Dg/pXTpt6LqNiylfRhk+ozjPHIzg+xFRnio2Ue2a+n6YPlUFsbjk8AAFmOCRgelZPhm6sz1FtZg5zl0LEyKTz5lbzKT8xQa+169uEvbq3KTNALWWFp2jYFjsMtvlgMOVO5VfuctkZ5N78G+b6bJ6Pdy49vqwsRx/eU1M6imYpQOCUfHyODzUX4DjC6bYYHe2gY/NmjVnJPqSxJz86CwUrjur7mg+0rjurlQKUpQKUpQKUpQKUpQKUpQKUpQKUpQKUpQKUpQKUpQfM1EeItejsow75Z3O2KJcdSV/RVHoPUseAASa79e1RLSF5nBOMBUXG53Y7URQfvMxA/OtWzTPJK93dNukk8uF5jhRcN0VI5CYwz9i+6JO8mAGVc3UkxE9yd8jcKF39NFfICwoMEqefrOGfBOViBJjrmNUSKRcfVuoyxA+rdlg8r7QhCkwr5fIwiK5ZSd3ye+B77mc4JBJOctjDLH9slsfZIErJtGIYyR1InWhuGZlKu0kRbiQseg43uSNrN19g48g2hV8oFBP/AAzvT9NubeRiQLePoBhg9OORwyj3Cs2OfMv2TytbQ9K0HbpcW7nUEOyWLrtHGuXWVY0dHEnqc9J1A9AE5JAralp4omCI09hceZVIeAJcRtkA5UqwcD+JQaCm6nosetPf20xVbpJZWtZgcsiwSGLpkA+VeFJXjPUDelTPiHRJVuYpYw+6RRtlixvimVFBHmBVY5AoLOwIxCVxlxXfoukST3cl3slgjS4Mkayhw7B4lWYdMybEVm3k+XcTg1bdTuzEm4KD82cIi49WZuw/AE0Fcli1KSOSXyLKsbRiAsOlOfMDKDyYsnBUE8DIYe3O21A2FvbWu63HRhijLSzhM7EVWIUAnuPXFY8k7XROfpFyO2y3BtrbHzmdlabjH2WYH9mofxBDbxLm4ktbNVGTEn18nPGSgX7XpkA8+tBhah4jjmkZBLpyt6GVk7k8f1rHn5gH8K6bvwlql0glt7izwfsmFpo149d0flP6Z+dZXhOFWkX6O91KOCvWa3tkI9umimXb82ArZM97HCqtKyxg+5AXPrycUGt/DOr6vp9xHb6unUt5nEcdypVhG7cIrOuCQx484zkjmtqiq7q5SWWOB33Q3MbJwwyjqDJE6EdiVEhz7xr86z/Dt400CNIcyKWjkIGAXjYo5A9iQSPkaCUpSlApSlApSlApSlApSlApSlApSlApSlApSlAr4a+18NBrb4hajvvIbbJ+rjVwgIG55maJc+3bZn0ExbuuaqXiDT52KTwN1VTgwr5WIx1WZcnzEg9RgcBA8QHKjE58WdPkgu4tSCsYDEI5iuTs2mTDEDuCjuAewO3tUZpGtidYyOMlQQvILkq5A54HXkU+oKWuKCoW9zNdXIgbfCvm6mQUbhWJUDg8qm391VCj1LXaGMRKsCKQqrbKMbvT6NzjkEnDc/OsXWLWO7eRpJDGsA8sgKhtwG5vMc5REZQwOOeu5BOKltI8H3Rt+vczsowhRYYl6+1dioXDEqWCqrlAM8EZPAoMKGbzIp5B6o7qQQ014pGO/qeav2nassGm28rZ4RUXCs4yMom7bnC5AyT2zWu7e5EgYbgzwS7HYHKk/SlOVPPBWUd+3I9KvfhjTEvNJs1kLAPGHBBwQW3HkdmGGIwQRz70HDQfG6Osz3TLGF6ZXaGbIZVzwMljk5wBwDg9jUjf24aTKQG4k7hp2IgizyMDG3d/Apb3NQtvpEcM9rbTqCIjtRwOGBBMQOfsl3DM5+88UeT5gKut0rlSIyAx7MwyB7nHqflQVLxC7KNlxLLPJtLC1tybeIKO7yup3iMfvPg4ICk8VrjSbK61Jr7MUP8AurqqWisY4IyQxdn2MjSuNu3LN9oufugVt+6to7O3mfaXcjLM3Mk0nZNx9ctgBeAOwAHFVD4beH0W5v5g7ho5VgcKQI5SkSGVnXHmJkZzk8896CU+H/hVbZDKUA6hDxrksyK6hsM5JLEEso+SjueTYNP16G4kaFOSBkEjhxgE4z+I71361exW1u7zv04wu0sM558oCqoJLHsABmqZZ6z9FxLDpk6ow2iadgjybmBCBfNsJOMb9g47igkLHwbJDNHM1y8xE4kIkCqFAE+NgVeP+KRjt3xjJqa8KPuikf0e4uGX2K9RgCPkcZ/Oo258WiWAPYgPOZFjEEnDbsgsjc5A2ZbeMjGGGQRWd4Pjkjg6UkDQiN2WNWZGbZwy5KMRwSVznnbnjNBYKV1SzqgLMwAHckgAfmax4NVheQwpKjSABiisCwB7HA9KDNpXwGvtApSlApSlApSlApSlApSlApSlApSlApSlBjahMscckj42ojM2e2ACTn8q81wWSTsZw0kUjtvIQsFXPmcgAEHAWcY/hre/xIuOnpl6f2oSn4dUiLP+atAxXKrgDacMqqcjIyylh29pHH4GgzNKjntpoFmdJrczpvIJDsBNIMEZ4Uyo4yOcKc8HFejklUrv3eXGcngYx3+Vedra93I0WTiTamFP2d5hWbGD3zLMc49TVgXVLiaJIXvH6aDG2MdMyJLJGoErg/WN05ASQF7k9xkhneKr6Ga9kmgWLpgRx9eIg9Zw8Uj7iODsChc8+o9ONl+DIOnp9in7NtAP0jXNaZ1S9WKHCrhACVAz2jhmix3/AOkD+YreHh+PZa2yn0hiHHbhBQQ3jO1AVLgnai5SVh3SNyCso+ccojfPoA9cLHxPMIkMtjcMwGGki+jtExHBZD1gSpPIyM81aioPBqk/EDTLa0sru7jQwyJGxDW8j25LtwuemwBJYjkg0FX8YfEbp3UCzwvFbxFJWjlC9S4PmwV6bMuEYA7SeW25xjNTvgLVYfpt7DE+5LoJeQMcjcsg2SAAjIKkLkdxk+1aG8UapPcywS3aSCMABFdmZygPmy7nJY+5/SpPwPqwivE6QlEJCjdjqSQt2Eqgem8kFR9oSEYORQb2+JtmJLeAuu6NJ1L8427o5I1fORgq7KcnOO+CQKktHRruyWO+jzvVkfeu0SjkCTYeU3jzbTyM9hisW1il1BNtxLCYBw6W7PmY+gk3AGJe+Yxkk482AQeXjIRssCGURyCQOpBGUABVpOewXIOT64HrQSGn6Xa27/VIgm2cufNOy55LOcu2W7knk1JXNwkSs8jBVUZLMcAAe5Na10ywuHvY5lV5AGQtO4yAW5kxuIzjBAK9gy4zjAt3jdS9uIEOJZpI0ibjKPuD9QZ77ApfH7tBEaRE2pM003U6YdSIyzpHG0bHCBP61gQGZmG3PGDziQk8HR7cK3BfqFdkSAvgAvmFUcNgAZDeg71N6THEiLFCQVj8vBDEEd9xH3vU57nmu+6uUjAMjBQWVQScZZiFUfiSQKCK0m7McslrJJv2Khjdhh2BzuVj2Zlwpz6hx8zU7Vb1aELfWMxY+fqx7R2LdNnjY/wgSj++asgoFKUoFKUoFKUoFKUoFKUoFKUoFKUoFKUoIzxHosd9BJazbtj7clDtbysGGD+IFaG+LvhaPSVtfoss+JGfdvcsBtwRgelejK0x/STT6myP/UcfqtBpe31qZCGEhyGDebDc5znkcdh+lcl1uUAAEDAUZ2jsoQDg8fcX9KiazNIhEk0aN2LDP4d6C0+AY31K+trGaQiN+tnakeQOnK7YyvBPIyOcNxXquJAqhR2AAH5V5b+DB3a3aEcf8wcew6EtepxQK1j8fNRVNPW33hTPIO/qsQMh7epcIPzrZprzZ8XdejuNWaKUFobYCLCtzuODIfxDcY/coKFBKJnUXE7KoXAY5fAUYVQPQcAV9tL427sYWJzuUMMqSueCMcq3AOfSupbXrS9O3BbJOwHG4jPGccA4713RJFCZknV+orbVKEYBXeGyfXzbcfgaD07e+G7hXE0EqyOBgO56NwB6AzRqVlUfsSIR659ay9D8PsD1roZkyDhm6hz6O7YAZxztUDYgPlHrU5pdwJoYZR2kjRx7YZQw/nWVig+AVUfF7SNJKINxkgsbl0C998pCIVA+8AkmP4qtxNQSMP8AaTj3tI/yxNJj9cn/AAmgwfAlpGgnlhZSjSbY9qCPEaKuxSF4Yhi+GOThufYfPiiWOm3HTi6jABhg4MezziUHGfLjPHNZniZbkiL6Mu5QcuAQDwyEDB78Bq5+HIZGtil1HgtuBjcA+UjGD34PP60HRPL1rjTlI8yo9w2PT6vpjP4mQ/4TVmFV3wvGZDNeyDzTNsUescURZY4/kd29yPd8elWKgUpSgUpSgUpSgUpSgUpSgUpSgUpSgUpSgVpv+kl/y1l/3X/0VuStL/0krhelYx58xkkb8goB/mKDQlSegpmRj+zDcNn2xC+3/Nt/Wo2pbSUIgvn/AOlGn5vPEf8ASrUFy+AVvv1VW/s4Zm/8Kn/tXpqtB/0cNOzNeXJHCxrGD/E25h/lWt+UHTdziNHkPZFLH8hmvIVzcyahMyeQM8kr5ICsSzFiCRyzHPb3r0x8Ub7oaVfSZwTEUBHfMhEY/wDLV5aS3LxS3DSHcjqMdy27724nI/Q0HyC0I6hMixmPPc+Ytz5Vx+YyPauM9snRWUSZcuQ0Z4I4yCPce5+fb1PVZhC6iZmVM+ZlGWA+Q9a5ERLKBuZogy5IG1mXI3YB7HGcUHq/4ZzmTStPYn+ojH+Ebf8A6qz1T/hM4bS7QqMLtfaCckDe2Bn8Kt5oKf8AFHxcNLtDKmDNIdkKn9rGSxHqFHP44HrXnvQfF95a3Lzm5kV58dR3JcMDkKzDByFySMcj0HobT/SB1MvqMcH3YYRj2zISWP48L+gqklRdWwKjMtshD+u+InysoHbp9j8mB9DQeh9Pa4uIEDW8N5H2BmkCTIw4ZXPTZXxxiRcFhg45rjeeH7lbbEjPcMrfVwRuyxxbmGGLs6vMUGSu5h6du9aU0HxRONn0a9a1nCqpEhzbzheELHBVHC+XzDBAHI7VtHwx4l1O+tgCcyM7g9KBowFUleLl26QBIzuVXPPagldKvmtnSxW46E+CyW92kW2UEnlJInzlnzkks2cnB4zP2Xi+3YqkzrDKW27GYEE7tuVccFScAE4PIBANUfwl4VWXVb2W+iMjxxxqVlc3CIXAxh3+1kZIGBsH48SFv4TuIrm7t0jQWl4frJyxeQxYAeDzHcGK5UHkeZm5IAoNkq1cq6olCgADAAAAHYewrB1PWobbHVfBPYAM7Y7Z2qCQvzoJOlcIJQ6hlOQRkEdiPQ1zoFKUoFKUoFKUoFKUoFKUoFcVPf8A/Zrka4ig+15n+POsfSNTaEHy20aoB6bj55D8jyq/3K9J3MoRWdjgKpJ/AAmvGevakbq4nuG7yyO/PfBPA/TFBHipqaQRWSRj7Vw5kb+CMtGn5b+p/hNR+mWLTyxwp3dlUeuM+v5DmsnXboTTuYwdg2pGvJwiAJGB+QB/Og9D/AXTelpSS45nkkf5kK3TX/Sf1rZFQ/hHTfotlaW/9nDGp9MnaNx/M5P51MUFG+LlpeTWSR2ERkk6yMwUrkKoY58x5823ivO2q+HpYFVZoZkuCXJjMZA2Du4wvbJHIJH4V7BYVr/x5b5uN33hb4U4+9K7wqP8TqfyoPOc6fVxRGEpICxLMNpcHsBnHFdbJE0KBAevv2lRuO4HOMDGCc4GAR+HrXsc2qsgjdVZcAbWAZeBjseK1Pp3gmzkvmWS3Qhry58u3y7EWU7QM4Ay0Xagt3wfBGlWqkYZd6sD3BDsCD+dXM1iabp0VsgigQIgJIVe3PfvWWaDQ/irwyuq6xew5cMrRruQg7B01OWQpyvPfeveo+3+FgW46UGosHVsLJ9HKLn1wwmJ9x2/nU7cts1fWZQfMiSMvqVK2oww/ZPbzc+1SvjPR4bFdJnt444mV1iYqoXcpiL+fBXcQyA8n1NB0aV8I9PurSJ2EkcoDJI0b93Rij8MCByD6ViDU71dRTRdIlZYrYJvadFwoTBZchAemRge5LHBxWy/CYASdF7LcTf526v/ALVMiBQxcKNxABbAyQCSBnvjk8fOgwNF04wI29+pLIxeWTG0MxAXhcnaoACgZ7KO9a31zx3PHqE1tudGD7IU2xmM/ZEe9GIdgzEneDjsABjJ2dq+oLbQzXEmdsSM5x3O0ZwPme351RPEnisT20oEZDRHf5JEkzsLZPoTwCwwD933oIhPFC3CPKt3I+3coZZGjBbsBtUhfUHGDxjvUZd2EmozrAt6dtxKVmLDeyhVJjQ7WXynaRg+4J7mq5pMlhMjtOxhkSeIsOFQwHYssYQ/Z+8cgZzn8KmvCupW0U0tzaqsMau5VpcnOVZYeODIuCQPMoB2+Y5IAbt0TTktLeG2jzsiQKue+BWfVL+H+tXF4HklVzFhdssgVd75YP09qjdDgKQee/erpQKUpQKUpQKUpQKUpQKUpQfGOBULe+JYoyAoaTOfsDOMcVNOMiq3J4OhORvfnP8AZn/UhoI7xnrnU02/AjkjZreUDqJIBgocncBgcZ5JFeYP9nlsbGRsjP21XHyO4jBr1Ff/AA9gmieB5X2uuGKpArH14ITg9qpD/AKLcSL5wvoDEpb9d2D+lBqnR7Qw75CVMux0ijjcPJukGwvtTOQqFyOc7gtc9J+jWk9vNMZJenKjNEsWwFVOTl5CDnOOMY4PIrZWofAZwc298p/7kZUj2wVJ/lU34V+EPSctqVybpcYWHMnTz+0248kegxQTvhf4p2V/NHbRrMkkmdqunHALHJUkDgVeQ1ROkeGrS05traKI88ooB57jd3rjqmhCb+tkB55JJHPoQCP50EwTVI1O4WbUFh3IcSWyFcjd9Us1052+2RD+tdn/AMNmwR9M8pPYRuCPlzKRj8qrL/B91d5YdRdWLFlDxBsE8ncwYE85wQBjNBtN7tF4Z1B9iyg/pmqLpetQjVZ0aRQFafaScLukWyGN32ckiT19CK69D+HUqszX131eAAETBGPUvIWJ/CuqT4NWTSyzde4G8sQFaNdpY5Y52ZIyTweOfwoNk7q+E1V/Cvg0WEjS/S7iYlNgWQoI1GQchEUDdwOazta0HrsrpM0TDuRuIb243AA0GsZ7C4lutZjSF+pO0qpgjABVIi5GMbQrAnzZ5HFWr4uRP0LR0DbIblXdlzlQI3QDCncclh2qu33wjvDcvdQajsdiTuIl3844LKwyOB+gqT1PwBqFzZizudREp3hiWQ7SF5QH1YZ5PbsPnQWTwAXZLmR45E6k+5RKrIxHQhXdhucEhqtZNau8K/D3UrKWJjqpaFGUtDtkYMoxlBvbygjjjtWxdQtGlQqsrxnjzR7d3HtuBFBXvE/iMRu0DQJLDmOKctKq4M/lRBGVPU4Izkrww784oGt6ZAJbWWxhkhjDYkG8FDgxtCm0O2FOfQY4Ue2bBqHw1lklef6Y7F2yyyFdpwAM46ZB4GKN8MJNr7L+RXZcENGjpndu9ApwSByMcAe1BFWtpb3MYZkUsgAJIGVKpxn9M/POfWuuxkRbq1Z4FkVOtlcx7VEhXp8OQMk7Pcjn3rtk+HOo8L1rR+ftFGBAIxjzA5x7fOs7T/hbOvmmv1LEgnbCT29MtJyMcduxoLho3ilJ9m6GSFZGZInk2bJCuchSrH2OM4zjirEK13pvw2McqSS3bTLGcxrsCCPksxVcspJLMc4z5jzWxFoPtKUoFKUoFKUoFKUoFKUoFKUoGKUpQKUpQKUpQKUpQKUpQKUpQKUpQKUpQKYpSgUpSgUpSgUpSgUpSgUpSg//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xMQEhEQEBIWFhUVFhUaGBUVGBUWFRcdGBgYGBUYGxgYHSkgGRomHSAaITEhJSotLi8uFx8zODMwOCgtMCsBCgoKBQUFDgUFDisZExkrKysrKysrKysrKysrKysrKysrKysrKysrKysrKysrKysrKysrKysrKysrKysrKysrK//AABEIAL8BCQMBIgACEQEDEQH/xAAcAAEAAgIDAQAAAAAAAAAAAAAABQYEBwIDCAH/xABBEAACAQMDAgQCBwQHCAMAAAABAgMABBEFEiETMQYiQVEHYRQjMkJxgZFSYnKxCENTgpKishUkMzRjc6HCFsHw/8QAFAEBAAAAAAAAAAAAAAAAAAAAAP/EABQRAQAAAAAAAAAAAAAAAAAAAAD/2gAMAwEAAhEDEQA/AN40pSgUpSgUpSgUpSgUpSgUpSgUpSgUpSgUpSgUpSgUpSgUpSgUpSgUpSgUpSgUpSgUpSgUpSgUpSgUpSgUpSgUpSgVjXN2sZQNkb3CA+gJBIyfTOMD5kD1rp1LU47cqZSVQ95CD01PYb2H2Afc4GeM8iobW5u8Mr/U3PEM4x9VKfNGrHtjcAUb3G0/dyEtBqqlWZsrtlMTA9w28IPyOVYH2YVIg1rG+8RoiXDSFUaWBWkViFEdxBIIHDE/vdPHbhc1dtL8T2dyQsN3BI+MlEljZvn5Q2cfOgmaVx3VyFApSlApSlApSlApSlApSlApSlApSlApSlApSlApSlApSlApSlApSlApSlB1yLnOeRjse1at1+MySz29rItvYbljuJOpGkbSFxvjg6o2xyDsWUkbuMBuRfPGGovb2k0kWDKQqRA5OZJGEcfA5xuYE/IGq1aaP0RcwoN72ttGkIZFdmkkVnlmAIwxdyAT+43zoMPSfhfDFIJD9azM4eSQ73dHjkjLZYHzkmOT2B3Y4xV4uNBtpEEctvEy8cFF9Ox7d67NH08W8SRLnaucD9kFiwQfurnaPkorNagqlzFJpf1qO8tnn62ORi724/tI3PLRj7yNnA5B4wbVG+QCKrVxqjN/xFx0phFcR4JR45RtSQZ52nKN8sSKe1d3ghyLcwtnNtLNb5JySsTlYmP4x7TQWKlKUClKUClKUClKUClKCgUpSgUpSgUpSgUpSgUpSgUpSgUpSgUpSgVxY9sVi6lqUVvGZZpAiD7zfoAB3YnsAMk5rXup/EwuWSziKptX/eLgMgQM4RphERueNByx4xlc4ByAsN/L9L1GGAH6qy+tlPoZnUrBGfmAzSY7jye9WJ7CNnWUqN6jhuxx7EjuO/BqraTpccVxb2iMXESPcyuTlpZZDsjkfH2s/WMPQYXH2RVzFBg6nqKwKCe5PA9fU5/Dg/pXTpt6LqNiylfRhk+ozjPHIzg+xFRnio2Ue2a+n6YPlUFsbjk8AAFmOCRgelZPhm6sz1FtZg5zl0LEyKTz5lbzKT8xQa+169uEvbq3KTNALWWFp2jYFjsMtvlgMOVO5VfuctkZ5N78G+b6bJ6Pdy49vqwsRx/eU1M6imYpQOCUfHyODzUX4DjC6bYYHe2gY/NmjVnJPqSxJz86CwUrjur7mg+0rjurlQKUpQKUpQKUpQKUpQKUpQKUpQKUpQKUpQKUpQKUpQfM1EeItejsow75Z3O2KJcdSV/RVHoPUseAASa79e1RLSF5nBOMBUXG53Y7URQfvMxA/OtWzTPJK93dNukk8uF5jhRcN0VI5CYwz9i+6JO8mAGVc3UkxE9yd8jcKF39NFfICwoMEqefrOGfBOViBJjrmNUSKRcfVuoyxA+rdlg8r7QhCkwr5fIwiK5ZSd3ye+B77mc4JBJOctjDLH9slsfZIErJtGIYyR1InWhuGZlKu0kRbiQseg43uSNrN19g48g2hV8oFBP/AAzvT9NubeRiQLePoBhg9OORwyj3Cs2OfMv2TytbQ9K0HbpcW7nUEOyWLrtHGuXWVY0dHEnqc9J1A9AE5JAralp4omCI09hceZVIeAJcRtkA5UqwcD+JQaCm6nosetPf20xVbpJZWtZgcsiwSGLpkA+VeFJXjPUDelTPiHRJVuYpYw+6RRtlixvimVFBHmBVY5AoLOwIxCVxlxXfoukST3cl3slgjS4Mkayhw7B4lWYdMybEVm3k+XcTg1bdTuzEm4KD82cIi49WZuw/AE0Fcli1KSOSXyLKsbRiAsOlOfMDKDyYsnBUE8DIYe3O21A2FvbWu63HRhijLSzhM7EVWIUAnuPXFY8k7XROfpFyO2y3BtrbHzmdlabjH2WYH9mofxBDbxLm4ktbNVGTEn18nPGSgX7XpkA8+tBhah4jjmkZBLpyt6GVk7k8f1rHn5gH8K6bvwlql0glt7izwfsmFpo149d0flP6Z+dZXhOFWkX6O91KOCvWa3tkI9umimXb82ArZM97HCqtKyxg+5AXPrycUGt/DOr6vp9xHb6unUt5nEcdypVhG7cIrOuCQx484zkjmtqiq7q5SWWOB33Q3MbJwwyjqDJE6EdiVEhz7xr86z/Dt400CNIcyKWjkIGAXjYo5A9iQSPkaCUpSlApSlApSlApSlApSlApSlApSlApSlApSlAr4a+18NBrb4hajvvIbbJ+rjVwgIG55maJc+3bZn0ExbuuaqXiDT52KTwN1VTgwr5WIx1WZcnzEg9RgcBA8QHKjE58WdPkgu4tSCsYDEI5iuTs2mTDEDuCjuAewO3tUZpGtidYyOMlQQvILkq5A54HXkU+oKWuKCoW9zNdXIgbfCvm6mQUbhWJUDg8qm391VCj1LXaGMRKsCKQqrbKMbvT6NzjkEnDc/OsXWLWO7eRpJDGsA8sgKhtwG5vMc5REZQwOOeu5BOKltI8H3Rt+vczsowhRYYl6+1dioXDEqWCqrlAM8EZPAoMKGbzIp5B6o7qQQ014pGO/qeav2nassGm28rZ4RUXCs4yMom7bnC5AyT2zWu7e5EgYbgzwS7HYHKk/SlOVPPBWUd+3I9KvfhjTEvNJs1kLAPGHBBwQW3HkdmGGIwQRz70HDQfG6Osz3TLGF6ZXaGbIZVzwMljk5wBwDg9jUjf24aTKQG4k7hp2IgizyMDG3d/Apb3NQtvpEcM9rbTqCIjtRwOGBBMQOfsl3DM5+88UeT5gKut0rlSIyAx7MwyB7nHqflQVLxC7KNlxLLPJtLC1tybeIKO7yup3iMfvPg4ICk8VrjSbK61Jr7MUP8AurqqWisY4IyQxdn2MjSuNu3LN9oufugVt+6to7O3mfaXcjLM3Mk0nZNx9ctgBeAOwAHFVD4beH0W5v5g7ho5VgcKQI5SkSGVnXHmJkZzk8896CU+H/hVbZDKUA6hDxrksyK6hsM5JLEEso+SjueTYNP16G4kaFOSBkEjhxgE4z+I71361exW1u7zv04wu0sM558oCqoJLHsABmqZZ6z9FxLDpk6ow2iadgjybmBCBfNsJOMb9g47igkLHwbJDNHM1y8xE4kIkCqFAE+NgVeP+KRjt3xjJqa8KPuikf0e4uGX2K9RgCPkcZ/Oo258WiWAPYgPOZFjEEnDbsgsjc5A2ZbeMjGGGQRWd4Pjkjg6UkDQiN2WNWZGbZwy5KMRwSVznnbnjNBYKV1SzqgLMwAHckgAfmax4NVheQwpKjSABiisCwB7HA9KDNpXwGvtApSlApSlApSlApSlApSlApSlApSlApSlBjahMscckj42ojM2e2ACTn8q81wWSTsZw0kUjtvIQsFXPmcgAEHAWcY/hre/xIuOnpl6f2oSn4dUiLP+atAxXKrgDacMqqcjIyylh29pHH4GgzNKjntpoFmdJrczpvIJDsBNIMEZ4Uyo4yOcKc8HFejklUrv3eXGcngYx3+Vedra93I0WTiTamFP2d5hWbGD3zLMc49TVgXVLiaJIXvH6aDG2MdMyJLJGoErg/WN05ASQF7k9xkhneKr6Ga9kmgWLpgRx9eIg9Zw8Uj7iODsChc8+o9ONl+DIOnp9in7NtAP0jXNaZ1S9WKHCrhACVAz2jhmix3/AOkD+YreHh+PZa2yn0hiHHbhBQQ3jO1AVLgnai5SVh3SNyCso+ccojfPoA9cLHxPMIkMtjcMwGGki+jtExHBZD1gSpPIyM81aioPBqk/EDTLa0sru7jQwyJGxDW8j25LtwuemwBJYjkg0FX8YfEbp3UCzwvFbxFJWjlC9S4PmwV6bMuEYA7SeW25xjNTvgLVYfpt7DE+5LoJeQMcjcsg2SAAjIKkLkdxk+1aG8UapPcywS3aSCMABFdmZygPmy7nJY+5/SpPwPqwivE6QlEJCjdjqSQt2Eqgem8kFR9oSEYORQb2+JtmJLeAuu6NJ1L8427o5I1fORgq7KcnOO+CQKktHRruyWO+jzvVkfeu0SjkCTYeU3jzbTyM9hisW1il1BNtxLCYBw6W7PmY+gk3AGJe+Yxkk482AQeXjIRssCGURyCQOpBGUABVpOewXIOT64HrQSGn6Xa27/VIgm2cufNOy55LOcu2W7knk1JXNwkSs8jBVUZLMcAAe5Na10ywuHvY5lV5AGQtO4yAW5kxuIzjBAK9gy4zjAt3jdS9uIEOJZpI0ibjKPuD9QZ77ApfH7tBEaRE2pM003U6YdSIyzpHG0bHCBP61gQGZmG3PGDziQk8HR7cK3BfqFdkSAvgAvmFUcNgAZDeg71N6THEiLFCQVj8vBDEEd9xH3vU57nmu+6uUjAMjBQWVQScZZiFUfiSQKCK0m7McslrJJv2Khjdhh2BzuVj2Zlwpz6hx8zU7Vb1aELfWMxY+fqx7R2LdNnjY/wgSj++asgoFKUoFKUoFKUoFKUoFKUoFKUoFKUoFKUoIzxHosd9BJazbtj7clDtbysGGD+IFaG+LvhaPSVtfoss+JGfdvcsBtwRgelejK0x/STT6myP/UcfqtBpe31qZCGEhyGDebDc5znkcdh+lcl1uUAAEDAUZ2jsoQDg8fcX9KiazNIhEk0aN2LDP4d6C0+AY31K+trGaQiN+tnakeQOnK7YyvBPIyOcNxXquJAqhR2AAH5V5b+DB3a3aEcf8wcew6EtepxQK1j8fNRVNPW33hTPIO/qsQMh7epcIPzrZprzZ8XdejuNWaKUFobYCLCtzuODIfxDcY/coKFBKJnUXE7KoXAY5fAUYVQPQcAV9tL427sYWJzuUMMqSueCMcq3AOfSupbXrS9O3BbJOwHG4jPGccA4713RJFCZknV+orbVKEYBXeGyfXzbcfgaD07e+G7hXE0EqyOBgO56NwB6AzRqVlUfsSIR659ay9D8PsD1roZkyDhm6hz6O7YAZxztUDYgPlHrU5pdwJoYZR2kjRx7YZQw/nWVig+AVUfF7SNJKINxkgsbl0C998pCIVA+8AkmP4qtxNQSMP8AaTj3tI/yxNJj9cn/AAmgwfAlpGgnlhZSjSbY9qCPEaKuxSF4Yhi+GOThufYfPiiWOm3HTi6jABhg4MezziUHGfLjPHNZniZbkiL6Mu5QcuAQDwyEDB78Bq5+HIZGtil1HgtuBjcA+UjGD34PP60HRPL1rjTlI8yo9w2PT6vpjP4mQ/4TVmFV3wvGZDNeyDzTNsUescURZY4/kd29yPd8elWKgUpSgUpSgUpSgUpSgUpSgUpSgUpSgUpSgVpv+kl/y1l/3X/0VuStL/0krhelYx58xkkb8goB/mKDQlSegpmRj+zDcNn2xC+3/Nt/Wo2pbSUIgvn/AOlGn5vPEf8ASrUFy+AVvv1VW/s4Zm/8Kn/tXpqtB/0cNOzNeXJHCxrGD/E25h/lWt+UHTdziNHkPZFLH8hmvIVzcyahMyeQM8kr5ICsSzFiCRyzHPb3r0x8Ub7oaVfSZwTEUBHfMhEY/wDLV5aS3LxS3DSHcjqMdy27724nI/Q0HyC0I6hMixmPPc+Ytz5Vx+YyPauM9snRWUSZcuQ0Z4I4yCPce5+fb1PVZhC6iZmVM+ZlGWA+Q9a5ERLKBuZogy5IG1mXI3YB7HGcUHq/4ZzmTStPYn+ojH+Ebf8A6qz1T/hM4bS7QqMLtfaCckDe2Bn8Kt5oKf8AFHxcNLtDKmDNIdkKn9rGSxHqFHP44HrXnvQfF95a3Lzm5kV58dR3JcMDkKzDByFySMcj0HobT/SB1MvqMcH3YYRj2zISWP48L+gqklRdWwKjMtshD+u+InysoHbp9j8mB9DQeh9Pa4uIEDW8N5H2BmkCTIw4ZXPTZXxxiRcFhg45rjeeH7lbbEjPcMrfVwRuyxxbmGGLs6vMUGSu5h6du9aU0HxRONn0a9a1nCqpEhzbzheELHBVHC+XzDBAHI7VtHwx4l1O+tgCcyM7g9KBowFUleLl26QBIzuVXPPagldKvmtnSxW46E+CyW92kW2UEnlJInzlnzkks2cnB4zP2Xi+3YqkzrDKW27GYEE7tuVccFScAE4PIBANUfwl4VWXVb2W+iMjxxxqVlc3CIXAxh3+1kZIGBsH48SFv4TuIrm7t0jQWl4frJyxeQxYAeDzHcGK5UHkeZm5IAoNkq1cq6olCgADAAAAHYewrB1PWobbHVfBPYAM7Y7Z2qCQvzoJOlcIJQ6hlOQRkEdiPQ1zoFKUoFKUoFKUoFKUoFKUoFcVPf8A/Zrka4ig+15n+POsfSNTaEHy20aoB6bj55D8jyq/3K9J3MoRWdjgKpJ/AAmvGevakbq4nuG7yyO/PfBPA/TFBHipqaQRWSRj7Vw5kb+CMtGn5b+p/hNR+mWLTyxwp3dlUeuM+v5DmsnXboTTuYwdg2pGvJwiAJGB+QB/Og9D/AXTelpSS45nkkf5kK3TX/Sf1rZFQ/hHTfotlaW/9nDGp9MnaNx/M5P51MUFG+LlpeTWSR2ERkk6yMwUrkKoY58x5823ivO2q+HpYFVZoZkuCXJjMZA2Du4wvbJHIJH4V7BYVr/x5b5uN33hb4U4+9K7wqP8TqfyoPOc6fVxRGEpICxLMNpcHsBnHFdbJE0KBAevv2lRuO4HOMDGCc4GAR+HrXsc2qsgjdVZcAbWAZeBjseK1Pp3gmzkvmWS3Qhry58u3y7EWU7QM4Ay0Xagt3wfBGlWqkYZd6sD3BDsCD+dXM1iabp0VsgigQIgJIVe3PfvWWaDQ/irwyuq6xew5cMrRruQg7B01OWQpyvPfeveo+3+FgW46UGosHVsLJ9HKLn1wwmJ9x2/nU7cts1fWZQfMiSMvqVK2oww/ZPbzc+1SvjPR4bFdJnt444mV1iYqoXcpiL+fBXcQyA8n1NB0aV8I9PurSJ2EkcoDJI0b93Rij8MCByD6ViDU71dRTRdIlZYrYJvadFwoTBZchAemRge5LHBxWy/CYASdF7LcTf526v/ALVMiBQxcKNxABbAyQCSBnvjk8fOgwNF04wI29+pLIxeWTG0MxAXhcnaoACgZ7KO9a31zx3PHqE1tudGD7IU2xmM/ZEe9GIdgzEneDjsABjJ2dq+oLbQzXEmdsSM5x3O0ZwPme351RPEnisT20oEZDRHf5JEkzsLZPoTwCwwD933oIhPFC3CPKt3I+3coZZGjBbsBtUhfUHGDxjvUZd2EmozrAt6dtxKVmLDeyhVJjQ7WXynaRg+4J7mq5pMlhMjtOxhkSeIsOFQwHYssYQ/Z+8cgZzn8KmvCupW0U0tzaqsMau5VpcnOVZYeODIuCQPMoB2+Y5IAbt0TTktLeG2jzsiQKue+BWfVL+H+tXF4HklVzFhdssgVd75YP09qjdDgKQee/erpQKUpQKUpQKUpQKUpQKUpQfGOBULe+JYoyAoaTOfsDOMcVNOMiq3J4OhORvfnP8AZn/UhoI7xnrnU02/AjkjZreUDqJIBgocncBgcZ5JFeYP9nlsbGRsjP21XHyO4jBr1Ff/AA9gmieB5X2uuGKpArH14ITg9qpD/AKLcSL5wvoDEpb9d2D+lBqnR7Qw75CVMux0ijjcPJukGwvtTOQqFyOc7gtc9J+jWk9vNMZJenKjNEsWwFVOTl5CDnOOMY4PIrZWofAZwc298p/7kZUj2wVJ/lU34V+EPSctqVybpcYWHMnTz+0248kegxQTvhf4p2V/NHbRrMkkmdqunHALHJUkDgVeQ1ROkeGrS05traKI88ooB57jd3rjqmhCb+tkB55JJHPoQCP50EwTVI1O4WbUFh3IcSWyFcjd9Us1052+2RD+tdn/AMNmwR9M8pPYRuCPlzKRj8qrL/B91d5YdRdWLFlDxBsE8ncwYE85wQBjNBtN7tF4Z1B9iyg/pmqLpetQjVZ0aRQFafaScLukWyGN32ckiT19CK69D+HUqszX131eAAETBGPUvIWJ/CuqT4NWTSyzde4G8sQFaNdpY5Y52ZIyTweOfwoNk7q+E1V/Cvg0WEjS/S7iYlNgWQoI1GQchEUDdwOazta0HrsrpM0TDuRuIb243AA0GsZ7C4lutZjSF+pO0qpgjABVIi5GMbQrAnzZ5HFWr4uRP0LR0DbIblXdlzlQI3QDCncclh2qu33wjvDcvdQajsdiTuIl3844LKwyOB+gqT1PwBqFzZizudREp3hiWQ7SF5QH1YZ5PbsPnQWTwAXZLmR45E6k+5RKrIxHQhXdhucEhqtZNau8K/D3UrKWJjqpaFGUtDtkYMoxlBvbygjjjtWxdQtGlQqsrxnjzR7d3HtuBFBXvE/iMRu0DQJLDmOKctKq4M/lRBGVPU4Izkrww784oGt6ZAJbWWxhkhjDYkG8FDgxtCm0O2FOfQY4Ue2bBqHw1lklef6Y7F2yyyFdpwAM46ZB4GKN8MJNr7L+RXZcENGjpndu9ApwSByMcAe1BFWtpb3MYZkUsgAJIGVKpxn9M/POfWuuxkRbq1Z4FkVOtlcx7VEhXp8OQMk7Pcjn3rtk+HOo8L1rR+ftFGBAIxjzA5x7fOs7T/hbOvmmv1LEgnbCT29MtJyMcduxoLho3ilJ9m6GSFZGZInk2bJCuchSrH2OM4zjirEK13pvw2McqSS3bTLGcxrsCCPksxVcspJLMc4z5jzWxFoPtKUoFKUoFKUoFKUoFKUoFKUoGKUpQKUpQKUpQKUpQKUpQKUpQKUpQKUpQKYpSgUpSgUpSgUpSgUpSgUpSg//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3318" name="Picture 6" descr="C:\Users\Osman\Desktop\208644_o7cd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396" y="3867958"/>
            <a:ext cx="4027580" cy="272415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C:\Users\Osman\Desktop\fft99_mf587634.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9578" y="3833272"/>
            <a:ext cx="3918161" cy="270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771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barn(inVertical)">
                                      <p:cBhvr>
                                        <p:cTn id="7" dur="500"/>
                                        <p:tgtEl>
                                          <p:spTgt spid="133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42" presetClass="entr" presetSubtype="0" fill="hold" nodeType="withEffect">
                                  <p:stCondLst>
                                    <p:cond delay="0"/>
                                  </p:stCondLst>
                                  <p:childTnLst>
                                    <p:set>
                                      <p:cBhvr>
                                        <p:cTn id="14" dur="1" fill="hold">
                                          <p:stCondLst>
                                            <p:cond delay="0"/>
                                          </p:stCondLst>
                                        </p:cTn>
                                        <p:tgtEl>
                                          <p:spTgt spid="13319"/>
                                        </p:tgtEl>
                                        <p:attrNameLst>
                                          <p:attrName>style.visibility</p:attrName>
                                        </p:attrNameLst>
                                      </p:cBhvr>
                                      <p:to>
                                        <p:strVal val="visible"/>
                                      </p:to>
                                    </p:set>
                                    <p:animEffect transition="in" filter="fade">
                                      <p:cBhvr>
                                        <p:cTn id="15" dur="250"/>
                                        <p:tgtEl>
                                          <p:spTgt spid="13319"/>
                                        </p:tgtEl>
                                      </p:cBhvr>
                                    </p:animEffect>
                                    <p:anim calcmode="lin" valueType="num">
                                      <p:cBhvr>
                                        <p:cTn id="16" dur="250" fill="hold"/>
                                        <p:tgtEl>
                                          <p:spTgt spid="13319"/>
                                        </p:tgtEl>
                                        <p:attrNameLst>
                                          <p:attrName>ppt_x</p:attrName>
                                        </p:attrNameLst>
                                      </p:cBhvr>
                                      <p:tavLst>
                                        <p:tav tm="0">
                                          <p:val>
                                            <p:strVal val="#ppt_x"/>
                                          </p:val>
                                        </p:tav>
                                        <p:tav tm="100000">
                                          <p:val>
                                            <p:strVal val="#ppt_x"/>
                                          </p:val>
                                        </p:tav>
                                      </p:tavLst>
                                    </p:anim>
                                    <p:anim calcmode="lin" valueType="num">
                                      <p:cBhvr>
                                        <p:cTn id="17" dur="250" fill="hold"/>
                                        <p:tgtEl>
                                          <p:spTgt spid="133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415697"/>
            <a:ext cx="7632848" cy="43088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tr-TR" sz="2200" b="1" dirty="0" smtClean="0">
                <a:latin typeface="Times New Roman" panose="02020603050405020304" pitchFamily="18" charset="0"/>
                <a:cs typeface="Times New Roman" panose="02020603050405020304" pitchFamily="18" charset="0"/>
              </a:rPr>
              <a:t>FİZİKSEL İSTİSMAR SEBEPLERİ NELER OLABİLİR? </a:t>
            </a:r>
            <a:endParaRPr lang="tr-TR" sz="2200" b="1" dirty="0">
              <a:latin typeface="Times New Roman" panose="02020603050405020304" pitchFamily="18" charset="0"/>
              <a:cs typeface="Times New Roman" panose="02020603050405020304" pitchFamily="18" charset="0"/>
            </a:endParaRPr>
          </a:p>
        </p:txBody>
      </p:sp>
      <p:sp>
        <p:nvSpPr>
          <p:cNvPr id="3" name="Rectangle 3"/>
          <p:cNvSpPr txBox="1">
            <a:spLocks noChangeArrowheads="1"/>
          </p:cNvSpPr>
          <p:nvPr/>
        </p:nvSpPr>
        <p:spPr>
          <a:xfrm>
            <a:off x="457200" y="126876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tr-TR" altLang="tr-TR" sz="2400" dirty="0" smtClean="0">
                <a:latin typeface="Times New Roman" panose="02020603050405020304" pitchFamily="18" charset="0"/>
                <a:cs typeface="Times New Roman" panose="02020603050405020304" pitchFamily="18" charset="0"/>
              </a:rPr>
              <a:t>Psikolojik sorunlu ebeveyn</a:t>
            </a:r>
          </a:p>
          <a:p>
            <a:pPr lvl="1">
              <a:buFont typeface="Arial" panose="020B0604020202020204" pitchFamily="34" charset="0"/>
              <a:buChar char="•"/>
            </a:pPr>
            <a:r>
              <a:rPr lang="tr-TR" altLang="tr-TR" sz="2400" dirty="0" smtClean="0">
                <a:latin typeface="Times New Roman" panose="02020603050405020304" pitchFamily="18" charset="0"/>
                <a:cs typeface="Times New Roman" panose="02020603050405020304" pitchFamily="18" charset="0"/>
              </a:rPr>
              <a:t>Üvey ebeveyn </a:t>
            </a:r>
          </a:p>
          <a:p>
            <a:pPr lvl="1">
              <a:buFont typeface="Arial" panose="020B0604020202020204" pitchFamily="34" charset="0"/>
              <a:buChar char="•"/>
            </a:pPr>
            <a:r>
              <a:rPr lang="tr-TR" altLang="tr-TR" sz="2400" dirty="0" smtClean="0">
                <a:latin typeface="Times New Roman" panose="02020603050405020304" pitchFamily="18" charset="0"/>
                <a:cs typeface="Times New Roman" panose="02020603050405020304" pitchFamily="18" charset="0"/>
              </a:rPr>
              <a:t>Alkol ve/veya uyuşturucu bağımlısı ebeveyn</a:t>
            </a:r>
          </a:p>
          <a:p>
            <a:pPr lvl="1">
              <a:buFont typeface="Arial" panose="020B0604020202020204" pitchFamily="34" charset="0"/>
              <a:buChar char="•"/>
            </a:pPr>
            <a:r>
              <a:rPr lang="tr-TR" altLang="tr-TR" sz="2400" dirty="0" smtClean="0">
                <a:latin typeface="Times New Roman" panose="02020603050405020304" pitchFamily="18" charset="0"/>
                <a:cs typeface="Times New Roman" panose="02020603050405020304" pitchFamily="18" charset="0"/>
              </a:rPr>
              <a:t>Çocuk sayısının fazla olması </a:t>
            </a:r>
          </a:p>
          <a:p>
            <a:pPr lvl="1">
              <a:buFont typeface="Arial" panose="020B0604020202020204" pitchFamily="34" charset="0"/>
              <a:buChar char="•"/>
            </a:pPr>
            <a:r>
              <a:rPr lang="tr-TR" altLang="tr-TR" sz="2400" dirty="0" smtClean="0">
                <a:latin typeface="Times New Roman" panose="02020603050405020304" pitchFamily="18" charset="0"/>
                <a:cs typeface="Times New Roman" panose="02020603050405020304" pitchFamily="18" charset="0"/>
              </a:rPr>
              <a:t>Küçük yaşta anne-baba olunması</a:t>
            </a:r>
          </a:p>
          <a:p>
            <a:pPr lvl="1">
              <a:buFont typeface="Arial" panose="020B0604020202020204" pitchFamily="34" charset="0"/>
              <a:buChar char="•"/>
            </a:pPr>
            <a:r>
              <a:rPr lang="tr-TR" altLang="tr-TR" sz="2400" dirty="0" smtClean="0">
                <a:latin typeface="Times New Roman" panose="02020603050405020304" pitchFamily="18" charset="0"/>
                <a:cs typeface="Times New Roman" panose="02020603050405020304" pitchFamily="18" charset="0"/>
              </a:rPr>
              <a:t>Aile içi geçimsizlik ve şiddet </a:t>
            </a:r>
          </a:p>
          <a:p>
            <a:pPr lvl="1">
              <a:buFont typeface="Arial" panose="020B0604020202020204" pitchFamily="34" charset="0"/>
              <a:buChar char="•"/>
            </a:pPr>
            <a:r>
              <a:rPr lang="tr-TR" altLang="tr-TR" sz="2400" dirty="0" smtClean="0">
                <a:latin typeface="Times New Roman" panose="02020603050405020304" pitchFamily="18" charset="0"/>
                <a:cs typeface="Times New Roman" panose="02020603050405020304" pitchFamily="18" charset="0"/>
              </a:rPr>
              <a:t>İşsizlik-Ekonomik sıkıntılar </a:t>
            </a:r>
          </a:p>
          <a:p>
            <a:pPr lvl="1">
              <a:buFont typeface="Arial" panose="020B0604020202020204" pitchFamily="34" charset="0"/>
              <a:buChar char="•"/>
            </a:pPr>
            <a:r>
              <a:rPr lang="tr-TR" altLang="tr-TR" sz="2400" dirty="0" smtClean="0">
                <a:latin typeface="Times New Roman" panose="02020603050405020304" pitchFamily="18" charset="0"/>
                <a:cs typeface="Times New Roman" panose="02020603050405020304" pitchFamily="18" charset="0"/>
              </a:rPr>
              <a:t>Eğitimsizlik </a:t>
            </a:r>
          </a:p>
          <a:p>
            <a:endParaRPr lang="tr-TR" altLang="tr-TR" sz="2800" dirty="0" smtClean="0">
              <a:latin typeface="Times New Roman" panose="02020603050405020304" pitchFamily="18" charset="0"/>
              <a:cs typeface="Times New Roman" panose="02020603050405020304" pitchFamily="18" charset="0"/>
            </a:endParaRPr>
          </a:p>
        </p:txBody>
      </p:sp>
      <p:pic>
        <p:nvPicPr>
          <p:cNvPr id="15362" name="Picture 2" descr="C:\Users\Osman\Desktop\siddet_goren_kadinin_cocuklari_da_sorunlu_buyuyor_h1198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3916452"/>
            <a:ext cx="3686175"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771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wipe(down)">
                                      <p:cBhvr>
                                        <p:cTn id="10" dur="5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additive="base">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415697"/>
            <a:ext cx="7632848" cy="43088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tr-TR" sz="2200" b="1" dirty="0" smtClean="0">
                <a:latin typeface="Times New Roman" panose="02020603050405020304" pitchFamily="18" charset="0"/>
                <a:cs typeface="Times New Roman" panose="02020603050405020304" pitchFamily="18" charset="0"/>
              </a:rPr>
              <a:t>FİZİKSEL İSTİSMARA UĞRAMIŞ ÇOCUKLAR</a:t>
            </a:r>
            <a:endParaRPr lang="tr-TR" sz="2200" b="1" dirty="0">
              <a:latin typeface="Times New Roman" panose="02020603050405020304" pitchFamily="18" charset="0"/>
              <a:cs typeface="Times New Roman" panose="02020603050405020304" pitchFamily="18" charset="0"/>
            </a:endParaRPr>
          </a:p>
        </p:txBody>
      </p:sp>
      <p:sp>
        <p:nvSpPr>
          <p:cNvPr id="3" name="Dikdörtgen 2"/>
          <p:cNvSpPr/>
          <p:nvPr/>
        </p:nvSpPr>
        <p:spPr>
          <a:xfrm>
            <a:off x="755576" y="1268760"/>
            <a:ext cx="7560840" cy="2246769"/>
          </a:xfrm>
          <a:prstGeom prst="rect">
            <a:avLst/>
          </a:prstGeom>
        </p:spPr>
        <p:txBody>
          <a:bodyPr wrap="square">
            <a:spAutoFit/>
          </a:bodyPr>
          <a:lstStyle/>
          <a:p>
            <a:pPr marL="342900" indent="-342900">
              <a:buFont typeface="Arial" panose="020B0604020202020204" pitchFamily="34" charset="0"/>
              <a:buChar char="•"/>
            </a:pPr>
            <a:r>
              <a:rPr lang="tr-TR" altLang="tr-TR" sz="2000" dirty="0">
                <a:latin typeface="Times New Roman" panose="02020603050405020304" pitchFamily="18" charset="0"/>
                <a:cs typeface="Times New Roman" panose="02020603050405020304" pitchFamily="18" charset="0"/>
              </a:rPr>
              <a:t>Sosyal ilişkilerden olumsuzluk(</a:t>
            </a:r>
            <a:r>
              <a:rPr lang="tr-TR" altLang="tr-TR" sz="2000" dirty="0" err="1">
                <a:latin typeface="Times New Roman" panose="02020603050405020304" pitchFamily="18" charset="0"/>
                <a:cs typeface="Times New Roman" panose="02020603050405020304" pitchFamily="18" charset="0"/>
              </a:rPr>
              <a:t>antisosyal</a:t>
            </a:r>
            <a:r>
              <a:rPr lang="tr-TR" altLang="tr-TR" sz="2000" dirty="0">
                <a:latin typeface="Times New Roman" panose="02020603050405020304" pitchFamily="18" charset="0"/>
                <a:cs typeface="Times New Roman" panose="02020603050405020304" pitchFamily="18" charset="0"/>
              </a:rPr>
              <a:t> </a:t>
            </a:r>
            <a:r>
              <a:rPr lang="tr-TR" altLang="tr-TR" sz="2000" dirty="0" smtClean="0">
                <a:latin typeface="Times New Roman" panose="02020603050405020304" pitchFamily="18" charset="0"/>
                <a:cs typeface="Times New Roman" panose="02020603050405020304" pitchFamily="18" charset="0"/>
              </a:rPr>
              <a:t>kişilik)</a:t>
            </a:r>
            <a:endParaRPr lang="tr-TR" altLang="tr-TR"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altLang="tr-TR" sz="2000" dirty="0">
                <a:latin typeface="Times New Roman" panose="02020603050405020304" pitchFamily="18" charset="0"/>
                <a:cs typeface="Times New Roman" panose="02020603050405020304" pitchFamily="18" charset="0"/>
              </a:rPr>
              <a:t>Evden </a:t>
            </a:r>
            <a:r>
              <a:rPr lang="tr-TR" altLang="tr-TR" sz="2000" dirty="0" smtClean="0">
                <a:latin typeface="Times New Roman" panose="02020603050405020304" pitchFamily="18" charset="0"/>
                <a:cs typeface="Times New Roman" panose="02020603050405020304" pitchFamily="18" charset="0"/>
              </a:rPr>
              <a:t>kaçma</a:t>
            </a:r>
          </a:p>
          <a:p>
            <a:pPr marL="342900" indent="-342900">
              <a:buFont typeface="Arial" panose="020B0604020202020204" pitchFamily="34" charset="0"/>
              <a:buChar char="•"/>
            </a:pPr>
            <a:r>
              <a:rPr lang="tr-TR" altLang="tr-TR" sz="2000" dirty="0">
                <a:latin typeface="Times New Roman" panose="02020603050405020304" pitchFamily="18" charset="0"/>
                <a:cs typeface="Times New Roman" panose="02020603050405020304" pitchFamily="18" charset="0"/>
              </a:rPr>
              <a:t>Korku, çaresiz- değersizlik hissi</a:t>
            </a:r>
          </a:p>
          <a:p>
            <a:pPr marL="342900" indent="-342900">
              <a:buFont typeface="Arial" panose="020B0604020202020204" pitchFamily="34" charset="0"/>
              <a:buChar char="•"/>
            </a:pPr>
            <a:r>
              <a:rPr lang="tr-TR" altLang="tr-TR" sz="2000" dirty="0">
                <a:latin typeface="Times New Roman" panose="02020603050405020304" pitchFamily="18" charset="0"/>
                <a:cs typeface="Times New Roman" panose="02020603050405020304" pitchFamily="18" charset="0"/>
              </a:rPr>
              <a:t>İleride yoğun kaygı ve </a:t>
            </a:r>
            <a:r>
              <a:rPr lang="tr-TR" altLang="tr-TR" sz="2000" dirty="0" smtClean="0">
                <a:latin typeface="Times New Roman" panose="02020603050405020304" pitchFamily="18" charset="0"/>
                <a:cs typeface="Times New Roman" panose="02020603050405020304" pitchFamily="18" charset="0"/>
              </a:rPr>
              <a:t>depresyon</a:t>
            </a:r>
            <a:endParaRPr lang="tr-TR" altLang="tr-TR"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altLang="tr-TR" sz="2000" dirty="0">
                <a:latin typeface="Times New Roman" panose="02020603050405020304" pitchFamily="18" charset="0"/>
                <a:cs typeface="Times New Roman" panose="02020603050405020304" pitchFamily="18" charset="0"/>
              </a:rPr>
              <a:t>Saldırganlık </a:t>
            </a:r>
            <a:r>
              <a:rPr lang="tr-TR" altLang="tr-TR" sz="2000" dirty="0" smtClean="0">
                <a:latin typeface="Times New Roman" panose="02020603050405020304" pitchFamily="18" charset="0"/>
                <a:cs typeface="Times New Roman" panose="02020603050405020304" pitchFamily="18" charset="0"/>
              </a:rPr>
              <a:t>ve </a:t>
            </a:r>
            <a:r>
              <a:rPr lang="tr-TR" altLang="tr-TR" sz="2000" dirty="0">
                <a:latin typeface="Times New Roman" panose="02020603050405020304" pitchFamily="18" charset="0"/>
                <a:cs typeface="Times New Roman" panose="02020603050405020304" pitchFamily="18" charset="0"/>
              </a:rPr>
              <a:t>şiddet, cinayet</a:t>
            </a:r>
          </a:p>
          <a:p>
            <a:pPr marL="342900" indent="-342900">
              <a:buFont typeface="Arial" panose="020B0604020202020204" pitchFamily="34" charset="0"/>
              <a:buChar char="•"/>
            </a:pPr>
            <a:r>
              <a:rPr lang="tr-TR" altLang="tr-TR" sz="2000" dirty="0">
                <a:latin typeface="Times New Roman" panose="02020603050405020304" pitchFamily="18" charset="0"/>
                <a:cs typeface="Times New Roman" panose="02020603050405020304" pitchFamily="18" charset="0"/>
              </a:rPr>
              <a:t>Görmüş olduğu şiddeti kendi çocukları ve eşi üzerinde 5 kat daha fazla şiddet uygular</a:t>
            </a:r>
          </a:p>
        </p:txBody>
      </p:sp>
      <p:pic>
        <p:nvPicPr>
          <p:cNvPr id="29700" name="Picture 4" descr="http://95.211.168.15/news/7renk/newpics/news/210720151940256468961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678747"/>
            <a:ext cx="5426968" cy="3075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771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683568" y="260648"/>
            <a:ext cx="7056784" cy="707886"/>
          </a:xfrm>
          <a:prstGeom prst="rect">
            <a:avLst/>
          </a:prstGeom>
          <a:solidFill>
            <a:srgbClr val="88160A"/>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defRPr/>
            </a:pPr>
            <a:r>
              <a:rPr lang="tr-TR" sz="4000" b="1" dirty="0" smtClean="0">
                <a:latin typeface="Times New Roman" panose="02020603050405020304" pitchFamily="18" charset="0"/>
                <a:cs typeface="Times New Roman" panose="02020603050405020304" pitchFamily="18" charset="0"/>
              </a:rPr>
              <a:t>2.DUYGUSAL </a:t>
            </a:r>
            <a:r>
              <a:rPr lang="tr-TR" sz="4000" b="1" dirty="0">
                <a:latin typeface="Times New Roman" panose="02020603050405020304" pitchFamily="18" charset="0"/>
                <a:cs typeface="Times New Roman" panose="02020603050405020304" pitchFamily="18" charset="0"/>
              </a:rPr>
              <a:t>İSTİSMAR</a:t>
            </a:r>
          </a:p>
        </p:txBody>
      </p:sp>
      <p:sp>
        <p:nvSpPr>
          <p:cNvPr id="5" name="Dikdörtgen 4"/>
          <p:cNvSpPr/>
          <p:nvPr/>
        </p:nvSpPr>
        <p:spPr>
          <a:xfrm>
            <a:off x="755576" y="1196752"/>
            <a:ext cx="7488832" cy="3493264"/>
          </a:xfrm>
          <a:prstGeom prst="rect">
            <a:avLst/>
          </a:prstGeom>
        </p:spPr>
        <p:txBody>
          <a:bodyPr wrap="square">
            <a:spAutoFit/>
          </a:bodyPr>
          <a:lstStyle/>
          <a:p>
            <a:pPr fontAlgn="auto">
              <a:spcBef>
                <a:spcPts val="0"/>
              </a:spcBef>
              <a:spcAft>
                <a:spcPts val="0"/>
              </a:spcAft>
              <a:defRPr/>
            </a:pPr>
            <a:r>
              <a:rPr lang="tr-TR" dirty="0" smtClean="0">
                <a:latin typeface="Times New Roman" panose="02020603050405020304" pitchFamily="18" charset="0"/>
                <a:cs typeface="Times New Roman" panose="02020603050405020304" pitchFamily="18" charset="0"/>
              </a:rPr>
              <a:t>Çocuğun duygusal ve </a:t>
            </a:r>
            <a:r>
              <a:rPr lang="tr-TR" dirty="0">
                <a:latin typeface="Times New Roman" panose="02020603050405020304" pitchFamily="18" charset="0"/>
                <a:cs typeface="Times New Roman" panose="02020603050405020304" pitchFamily="18" charset="0"/>
              </a:rPr>
              <a:t>ruhsal sağlığını tehlikeye atacak </a:t>
            </a:r>
            <a:r>
              <a:rPr lang="tr-TR" dirty="0" smtClean="0">
                <a:latin typeface="Times New Roman" panose="02020603050405020304" pitchFamily="18" charset="0"/>
                <a:cs typeface="Times New Roman" panose="02020603050405020304" pitchFamily="18" charset="0"/>
              </a:rPr>
              <a:t>derecede: </a:t>
            </a:r>
          </a:p>
          <a:p>
            <a:pPr fontAlgn="auto">
              <a:spcBef>
                <a:spcPts val="0"/>
              </a:spcBef>
              <a:spcAft>
                <a:spcPts val="0"/>
              </a:spcAft>
              <a:defRPr/>
            </a:pPr>
            <a:endParaRPr lang="tr-TR" sz="11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defRPr/>
            </a:pPr>
            <a:r>
              <a:rPr lang="tr-TR" dirty="0">
                <a:latin typeface="Times New Roman" panose="02020603050405020304" pitchFamily="18" charset="0"/>
                <a:cs typeface="Times New Roman" panose="02020603050405020304" pitchFamily="18" charset="0"/>
              </a:rPr>
              <a:t>A</a:t>
            </a:r>
            <a:r>
              <a:rPr lang="tr-TR" dirty="0" smtClean="0">
                <a:latin typeface="Times New Roman" panose="02020603050405020304" pitchFamily="18" charset="0"/>
                <a:cs typeface="Times New Roman" panose="02020603050405020304" pitchFamily="18" charset="0"/>
              </a:rPr>
              <a:t>ğır </a:t>
            </a:r>
            <a:r>
              <a:rPr lang="tr-TR" dirty="0">
                <a:latin typeface="Times New Roman" panose="02020603050405020304" pitchFamily="18" charset="0"/>
                <a:cs typeface="Times New Roman" panose="02020603050405020304" pitchFamily="18" charset="0"/>
              </a:rPr>
              <a:t>sözlü tehditler yapılması, </a:t>
            </a:r>
            <a:endParaRPr lang="tr-TR"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defRPr/>
            </a:pPr>
            <a:r>
              <a:rPr lang="tr-TR" dirty="0">
                <a:latin typeface="Times New Roman" panose="02020603050405020304" pitchFamily="18" charset="0"/>
                <a:cs typeface="Times New Roman" panose="02020603050405020304" pitchFamily="18" charset="0"/>
              </a:rPr>
              <a:t>A</a:t>
            </a:r>
            <a:r>
              <a:rPr lang="tr-TR" dirty="0" smtClean="0">
                <a:latin typeface="Times New Roman" panose="02020603050405020304" pitchFamily="18" charset="0"/>
                <a:cs typeface="Times New Roman" panose="02020603050405020304" pitchFamily="18" charset="0"/>
              </a:rPr>
              <a:t>lay </a:t>
            </a:r>
            <a:r>
              <a:rPr lang="tr-TR" dirty="0">
                <a:latin typeface="Times New Roman" panose="02020603050405020304" pitchFamily="18" charset="0"/>
                <a:cs typeface="Times New Roman" panose="02020603050405020304" pitchFamily="18" charset="0"/>
              </a:rPr>
              <a:t>edilmesi </a:t>
            </a:r>
            <a:r>
              <a:rPr lang="tr-TR" dirty="0" smtClean="0">
                <a:latin typeface="Times New Roman" panose="02020603050405020304" pitchFamily="18" charset="0"/>
                <a:cs typeface="Times New Roman" panose="02020603050405020304" pitchFamily="18" charset="0"/>
              </a:rPr>
              <a:t>ya da </a:t>
            </a:r>
            <a:r>
              <a:rPr lang="tr-TR" dirty="0">
                <a:latin typeface="Times New Roman" panose="02020603050405020304" pitchFamily="18" charset="0"/>
                <a:cs typeface="Times New Roman" panose="02020603050405020304" pitchFamily="18" charset="0"/>
              </a:rPr>
              <a:t>küçük </a:t>
            </a:r>
            <a:r>
              <a:rPr lang="tr-TR" dirty="0" smtClean="0">
                <a:latin typeface="Times New Roman" panose="02020603050405020304" pitchFamily="18" charset="0"/>
                <a:cs typeface="Times New Roman" panose="02020603050405020304" pitchFamily="18" charset="0"/>
              </a:rPr>
              <a:t>düşürücü yorumlarda </a:t>
            </a:r>
            <a:r>
              <a:rPr lang="tr-TR" dirty="0">
                <a:latin typeface="Times New Roman" panose="02020603050405020304" pitchFamily="18" charset="0"/>
                <a:cs typeface="Times New Roman" panose="02020603050405020304" pitchFamily="18" charset="0"/>
              </a:rPr>
              <a:t>bulunulması</a:t>
            </a:r>
            <a:r>
              <a:rPr lang="tr-TR" dirty="0" smtClean="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defRPr/>
            </a:pPr>
            <a:r>
              <a:rPr lang="tr-TR" dirty="0" smtClean="0">
                <a:latin typeface="Times New Roman" panose="02020603050405020304" pitchFamily="18" charset="0"/>
                <a:cs typeface="Times New Roman" panose="02020603050405020304" pitchFamily="18" charset="0"/>
              </a:rPr>
              <a:t>Sık sık eleştirilmesi,</a:t>
            </a:r>
          </a:p>
          <a:p>
            <a:pPr marL="742950" lvl="1" indent="-285750">
              <a:buFont typeface="Arial" panose="020B0604020202020204" pitchFamily="34" charset="0"/>
              <a:buChar char="•"/>
              <a:defRPr/>
            </a:pPr>
            <a:r>
              <a:rPr lang="tr-TR" dirty="0" smtClean="0">
                <a:latin typeface="Times New Roman" panose="02020603050405020304" pitchFamily="18" charset="0"/>
                <a:cs typeface="Times New Roman" panose="02020603050405020304" pitchFamily="18" charset="0"/>
              </a:rPr>
              <a:t>Katı biçimde cezalandırma,</a:t>
            </a:r>
          </a:p>
          <a:p>
            <a:pPr marL="742950" lvl="1" indent="-285750">
              <a:buFont typeface="Arial" panose="020B0604020202020204" pitchFamily="34" charset="0"/>
              <a:buChar char="•"/>
              <a:defRPr/>
            </a:pPr>
            <a:r>
              <a:rPr lang="tr-TR" altLang="tr-TR" dirty="0">
                <a:latin typeface="Times New Roman" pitchFamily="18" charset="0"/>
              </a:rPr>
              <a:t>A</a:t>
            </a:r>
            <a:r>
              <a:rPr lang="en-GB" altLang="tr-TR" dirty="0" err="1">
                <a:latin typeface="Times New Roman" pitchFamily="18" charset="0"/>
              </a:rPr>
              <a:t>şırı</a:t>
            </a:r>
            <a:r>
              <a:rPr lang="en-GB" altLang="tr-TR" dirty="0">
                <a:latin typeface="Times New Roman" pitchFamily="18" charset="0"/>
              </a:rPr>
              <a:t> </a:t>
            </a:r>
            <a:r>
              <a:rPr lang="en-GB" altLang="tr-TR" dirty="0" err="1">
                <a:latin typeface="Times New Roman" pitchFamily="18" charset="0"/>
              </a:rPr>
              <a:t>baskı</a:t>
            </a:r>
            <a:r>
              <a:rPr lang="en-GB" altLang="tr-TR" dirty="0">
                <a:latin typeface="Times New Roman" pitchFamily="18" charset="0"/>
              </a:rPr>
              <a:t> </a:t>
            </a:r>
            <a:r>
              <a:rPr lang="en-GB" altLang="tr-TR" dirty="0" err="1">
                <a:latin typeface="Times New Roman" pitchFamily="18" charset="0"/>
              </a:rPr>
              <a:t>ve</a:t>
            </a:r>
            <a:r>
              <a:rPr lang="en-GB" altLang="tr-TR" dirty="0">
                <a:latin typeface="Times New Roman" pitchFamily="18" charset="0"/>
              </a:rPr>
              <a:t> </a:t>
            </a:r>
            <a:r>
              <a:rPr lang="en-GB" altLang="tr-TR" dirty="0" err="1">
                <a:latin typeface="Times New Roman" pitchFamily="18" charset="0"/>
              </a:rPr>
              <a:t>otorite</a:t>
            </a:r>
            <a:r>
              <a:rPr lang="en-GB" altLang="tr-TR" dirty="0">
                <a:latin typeface="Times New Roman" pitchFamily="18" charset="0"/>
              </a:rPr>
              <a:t> </a:t>
            </a:r>
            <a:r>
              <a:rPr lang="en-GB" altLang="tr-TR" dirty="0" err="1" smtClean="0">
                <a:latin typeface="Times New Roman" pitchFamily="18" charset="0"/>
              </a:rPr>
              <a:t>kurma</a:t>
            </a:r>
            <a:r>
              <a:rPr lang="tr-TR" dirty="0" smtClean="0">
                <a:latin typeface="Times New Roman" panose="02020603050405020304" pitchFamily="18" charset="0"/>
                <a:cs typeface="Times New Roman" panose="02020603050405020304" pitchFamily="18" charset="0"/>
              </a:rPr>
              <a:t> </a:t>
            </a:r>
          </a:p>
          <a:p>
            <a:pPr marL="742950" lvl="1" indent="-285750">
              <a:buFont typeface="Arial" panose="020B0604020202020204" pitchFamily="34" charset="0"/>
              <a:buChar char="•"/>
              <a:defRPr/>
            </a:pPr>
            <a:r>
              <a:rPr lang="tr-TR" dirty="0">
                <a:latin typeface="Times New Roman" panose="02020603050405020304" pitchFamily="18" charset="0"/>
                <a:cs typeface="Times New Roman" panose="02020603050405020304" pitchFamily="18" charset="0"/>
              </a:rPr>
              <a:t>H</a:t>
            </a:r>
            <a:r>
              <a:rPr lang="tr-TR" dirty="0" smtClean="0">
                <a:latin typeface="Times New Roman" panose="02020603050405020304" pitchFamily="18" charset="0"/>
                <a:cs typeface="Times New Roman" panose="02020603050405020304" pitchFamily="18" charset="0"/>
              </a:rPr>
              <a:t>er </a:t>
            </a:r>
            <a:r>
              <a:rPr lang="tr-TR" dirty="0">
                <a:latin typeface="Times New Roman" panose="02020603050405020304" pitchFamily="18" charset="0"/>
                <a:cs typeface="Times New Roman" panose="02020603050405020304" pitchFamily="18" charset="0"/>
              </a:rPr>
              <a:t>konuda suçlayarak günah keçisi haline </a:t>
            </a:r>
            <a:r>
              <a:rPr lang="tr-TR" dirty="0" smtClean="0">
                <a:latin typeface="Times New Roman" panose="02020603050405020304" pitchFamily="18" charset="0"/>
                <a:cs typeface="Times New Roman" panose="02020603050405020304" pitchFamily="18" charset="0"/>
              </a:rPr>
              <a:t>getirilmesi</a:t>
            </a:r>
          </a:p>
          <a:p>
            <a:pPr marL="742950" lvl="1" indent="-285750">
              <a:buFont typeface="Arial" panose="020B0604020202020204" pitchFamily="34" charset="0"/>
              <a:buChar char="•"/>
              <a:defRPr/>
            </a:pPr>
            <a:r>
              <a:rPr lang="en-GB" altLang="tr-TR" dirty="0" err="1">
                <a:latin typeface="Times New Roman" pitchFamily="18" charset="0"/>
                <a:cs typeface="Times New Roman" panose="02020603050405020304" pitchFamily="18" charset="0"/>
              </a:rPr>
              <a:t>Kardeşler</a:t>
            </a:r>
            <a:r>
              <a:rPr lang="en-GB" altLang="tr-TR" dirty="0">
                <a:latin typeface="Times New Roman" pitchFamily="18" charset="0"/>
                <a:cs typeface="Times New Roman" panose="02020603050405020304" pitchFamily="18" charset="0"/>
              </a:rPr>
              <a:t> </a:t>
            </a:r>
            <a:r>
              <a:rPr lang="en-GB" altLang="tr-TR" dirty="0" err="1">
                <a:latin typeface="Times New Roman" pitchFamily="18" charset="0"/>
                <a:cs typeface="Times New Roman" panose="02020603050405020304" pitchFamily="18" charset="0"/>
              </a:rPr>
              <a:t>arasında</a:t>
            </a:r>
            <a:r>
              <a:rPr lang="en-GB" altLang="tr-TR" dirty="0">
                <a:latin typeface="Times New Roman" pitchFamily="18" charset="0"/>
                <a:cs typeface="Times New Roman" panose="02020603050405020304" pitchFamily="18" charset="0"/>
              </a:rPr>
              <a:t> </a:t>
            </a:r>
            <a:r>
              <a:rPr lang="en-GB" altLang="tr-TR" dirty="0" err="1">
                <a:latin typeface="Times New Roman" pitchFamily="18" charset="0"/>
                <a:cs typeface="Times New Roman" panose="02020603050405020304" pitchFamily="18" charset="0"/>
              </a:rPr>
              <a:t>ayrım</a:t>
            </a:r>
            <a:r>
              <a:rPr lang="en-GB" altLang="tr-TR" dirty="0">
                <a:latin typeface="Times New Roman" pitchFamily="18" charset="0"/>
                <a:cs typeface="Times New Roman" panose="02020603050405020304" pitchFamily="18" charset="0"/>
              </a:rPr>
              <a:t> </a:t>
            </a:r>
            <a:r>
              <a:rPr lang="en-GB" altLang="tr-TR" dirty="0" smtClean="0">
                <a:latin typeface="Times New Roman" pitchFamily="18" charset="0"/>
                <a:cs typeface="Times New Roman" panose="02020603050405020304" pitchFamily="18" charset="0"/>
              </a:rPr>
              <a:t>yap</a:t>
            </a:r>
            <a:r>
              <a:rPr lang="tr-TR" altLang="tr-TR" dirty="0" err="1" smtClean="0">
                <a:latin typeface="Times New Roman" pitchFamily="18" charset="0"/>
                <a:cs typeface="Times New Roman" panose="02020603050405020304" pitchFamily="18" charset="0"/>
              </a:rPr>
              <a:t>ılması</a:t>
            </a:r>
            <a:r>
              <a:rPr lang="en-GB" altLang="tr-TR" dirty="0" smtClean="0">
                <a:latin typeface="Times New Roman" pitchFamily="18" charset="0"/>
                <a:cs typeface="Times New Roman" panose="02020603050405020304" pitchFamily="18" charset="0"/>
              </a:rPr>
              <a:t>, </a:t>
            </a:r>
            <a:endParaRPr lang="tr-TR" altLang="tr-TR" dirty="0" smtClean="0">
              <a:latin typeface="Times New Roman" pitchFamily="18" charset="0"/>
              <a:cs typeface="Times New Roman" panose="02020603050405020304" pitchFamily="18" charset="0"/>
            </a:endParaRPr>
          </a:p>
          <a:p>
            <a:pPr marL="742950" lvl="1" indent="-285750">
              <a:buFont typeface="Arial" panose="020B0604020202020204" pitchFamily="34" charset="0"/>
              <a:buChar char="•"/>
              <a:defRPr/>
            </a:pPr>
            <a:r>
              <a:rPr lang="tr-TR" altLang="tr-TR" dirty="0" err="1">
                <a:latin typeface="Times New Roman" pitchFamily="18" charset="0"/>
                <a:cs typeface="Times New Roman" panose="02020603050405020304" pitchFamily="18" charset="0"/>
              </a:rPr>
              <a:t>D</a:t>
            </a:r>
            <a:r>
              <a:rPr lang="en-GB" altLang="tr-TR" dirty="0" err="1" smtClean="0">
                <a:latin typeface="Times New Roman" pitchFamily="18" charset="0"/>
                <a:cs typeface="Times New Roman" panose="02020603050405020304" pitchFamily="18" charset="0"/>
              </a:rPr>
              <a:t>eğer</a:t>
            </a:r>
            <a:r>
              <a:rPr lang="en-GB" altLang="tr-TR" dirty="0" smtClean="0">
                <a:latin typeface="Times New Roman" pitchFamily="18" charset="0"/>
                <a:cs typeface="Times New Roman" panose="02020603050405020304" pitchFamily="18" charset="0"/>
              </a:rPr>
              <a:t> </a:t>
            </a:r>
            <a:r>
              <a:rPr lang="en-GB" altLang="tr-TR" dirty="0" err="1" smtClean="0">
                <a:latin typeface="Times New Roman" pitchFamily="18" charset="0"/>
                <a:cs typeface="Times New Roman" panose="02020603050405020304" pitchFamily="18" charset="0"/>
              </a:rPr>
              <a:t>ve</a:t>
            </a:r>
            <a:r>
              <a:rPr lang="tr-TR" altLang="tr-TR" dirty="0" err="1" smtClean="0">
                <a:latin typeface="Times New Roman" pitchFamily="18" charset="0"/>
                <a:cs typeface="Times New Roman" panose="02020603050405020304" pitchFamily="18" charset="0"/>
              </a:rPr>
              <a:t>rilmemesi</a:t>
            </a:r>
            <a:r>
              <a:rPr lang="en-GB" altLang="tr-TR" dirty="0" smtClean="0">
                <a:latin typeface="Times New Roman" pitchFamily="18" charset="0"/>
                <a:cs typeface="Times New Roman" panose="02020603050405020304" pitchFamily="18" charset="0"/>
              </a:rPr>
              <a:t>, </a:t>
            </a:r>
            <a:endParaRPr lang="en-GB" altLang="tr-TR" dirty="0">
              <a:latin typeface="Times New Roman" pitchFamily="18" charset="0"/>
              <a:cs typeface="Times New Roman" panose="02020603050405020304" pitchFamily="18" charset="0"/>
            </a:endParaRPr>
          </a:p>
          <a:p>
            <a:pPr marL="742950" lvl="1" indent="-285750">
              <a:buFont typeface="Arial" panose="020B0604020202020204" pitchFamily="34" charset="0"/>
              <a:buChar char="•"/>
              <a:defRPr/>
            </a:pPr>
            <a:r>
              <a:rPr lang="tr-TR" dirty="0">
                <a:latin typeface="Times New Roman" panose="02020603050405020304" pitchFamily="18" charset="0"/>
                <a:cs typeface="Times New Roman" panose="02020603050405020304" pitchFamily="18" charset="0"/>
              </a:rPr>
              <a:t>A</a:t>
            </a:r>
            <a:r>
              <a:rPr lang="tr-TR" dirty="0" smtClean="0">
                <a:latin typeface="Times New Roman" panose="02020603050405020304" pitchFamily="18" charset="0"/>
                <a:cs typeface="Times New Roman" panose="02020603050405020304" pitchFamily="18" charset="0"/>
              </a:rPr>
              <a:t>şağılanması </a:t>
            </a:r>
          </a:p>
          <a:p>
            <a:pPr fontAlgn="auto">
              <a:spcBef>
                <a:spcPts val="0"/>
              </a:spcBef>
              <a:spcAft>
                <a:spcPts val="0"/>
              </a:spcAft>
              <a:defRPr/>
            </a:pPr>
            <a:endParaRPr lang="tr-TR" sz="1200" dirty="0" smtClean="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tr-TR" dirty="0" smtClean="0">
                <a:latin typeface="Times New Roman" panose="02020603050405020304" pitchFamily="18" charset="0"/>
                <a:cs typeface="Times New Roman" panose="02020603050405020304" pitchFamily="18" charset="0"/>
              </a:rPr>
              <a:t>olarak </a:t>
            </a:r>
            <a:r>
              <a:rPr lang="tr-TR" dirty="0">
                <a:latin typeface="Times New Roman" panose="02020603050405020304" pitchFamily="18" charset="0"/>
                <a:cs typeface="Times New Roman" panose="02020603050405020304" pitchFamily="18" charset="0"/>
              </a:rPr>
              <a:t>tanımlanabilir.</a:t>
            </a:r>
          </a:p>
        </p:txBody>
      </p:sp>
      <p:pic>
        <p:nvPicPr>
          <p:cNvPr id="1027" name="Picture 3" descr="C:\Users\Osman\Desktop\10830871_1521814041435208_8032233015178286529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5325" y="4077072"/>
            <a:ext cx="3934693" cy="2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771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 calcmode="lin" valueType="num">
                                      <p:cBhvr additive="base">
                                        <p:cTn id="4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 calcmode="lin" valueType="num">
                                      <p:cBhvr additive="base">
                                        <p:cTn id="5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 calcmode="lin" valueType="num">
                                      <p:cBhvr additive="base">
                                        <p:cTn id="5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 calcmode="lin" valueType="num">
                                      <p:cBhvr additive="base">
                                        <p:cTn id="6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anim calcmode="lin" valueType="num">
                                      <p:cBhvr additive="base">
                                        <p:cTn id="6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sman\Desktop\cocuk_duygusal_istism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14850"/>
            <a:ext cx="8489477"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4325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714041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tr-TR" sz="5000" dirty="0" smtClean="0">
              <a:latin typeface="Times New Roman" panose="02020603050405020304" pitchFamily="18" charset="0"/>
              <a:cs typeface="Times New Roman" panose="02020603050405020304" pitchFamily="18" charset="0"/>
            </a:endParaRPr>
          </a:p>
          <a:p>
            <a:pPr lvl="1"/>
            <a:r>
              <a:rPr lang="tr-TR" sz="5000" dirty="0" smtClean="0">
                <a:latin typeface="Times New Roman" panose="02020603050405020304" pitchFamily="18" charset="0"/>
                <a:cs typeface="Times New Roman" panose="02020603050405020304" pitchFamily="18" charset="0"/>
              </a:rPr>
              <a:t>	Türkiye’de ve dünyada yaşananları konu aldığımız bu seminerde geçen tüm olaylar ve kişiler </a:t>
            </a:r>
            <a:r>
              <a:rPr lang="tr-TR" sz="5400" b="1" dirty="0" smtClean="0">
                <a:solidFill>
                  <a:srgbClr val="00B050"/>
                </a:solidFill>
                <a:latin typeface="Times New Roman" panose="02020603050405020304" pitchFamily="18" charset="0"/>
                <a:cs typeface="Times New Roman" panose="02020603050405020304" pitchFamily="18" charset="0"/>
              </a:rPr>
              <a:t>MAALESEF</a:t>
            </a:r>
            <a:r>
              <a:rPr lang="tr-TR" sz="5400" b="1" dirty="0" smtClean="0">
                <a:latin typeface="Times New Roman" panose="02020603050405020304" pitchFamily="18" charset="0"/>
                <a:cs typeface="Times New Roman" panose="02020603050405020304" pitchFamily="18" charset="0"/>
              </a:rPr>
              <a:t> </a:t>
            </a:r>
            <a:r>
              <a:rPr lang="tr-TR" sz="5400" dirty="0" smtClean="0">
                <a:latin typeface="Times New Roman" panose="02020603050405020304" pitchFamily="18" charset="0"/>
                <a:cs typeface="Times New Roman" panose="02020603050405020304" pitchFamily="18" charset="0"/>
              </a:rPr>
              <a:t>ki </a:t>
            </a:r>
            <a:r>
              <a:rPr lang="tr-TR" sz="5000" dirty="0" smtClean="0">
                <a:latin typeface="Times New Roman" panose="02020603050405020304" pitchFamily="18" charset="0"/>
                <a:cs typeface="Times New Roman" panose="02020603050405020304" pitchFamily="18" charset="0"/>
              </a:rPr>
              <a:t>tamamen </a:t>
            </a:r>
            <a:r>
              <a:rPr lang="tr-TR" sz="5400" b="1" dirty="0" smtClean="0">
                <a:solidFill>
                  <a:srgbClr val="FF0000"/>
                </a:solidFill>
                <a:latin typeface="Times New Roman" panose="02020603050405020304" pitchFamily="18" charset="0"/>
                <a:cs typeface="Times New Roman" panose="02020603050405020304" pitchFamily="18" charset="0"/>
              </a:rPr>
              <a:t>GERÇEK</a:t>
            </a:r>
            <a:r>
              <a:rPr lang="tr-TR" sz="5400" dirty="0" smtClean="0">
                <a:latin typeface="Times New Roman" panose="02020603050405020304" pitchFamily="18" charset="0"/>
                <a:cs typeface="Times New Roman" panose="02020603050405020304" pitchFamily="18" charset="0"/>
              </a:rPr>
              <a:t> </a:t>
            </a:r>
            <a:r>
              <a:rPr lang="tr-TR" sz="5000" dirty="0" smtClean="0">
                <a:latin typeface="Times New Roman" panose="02020603050405020304" pitchFamily="18" charset="0"/>
                <a:cs typeface="Times New Roman" panose="02020603050405020304" pitchFamily="18" charset="0"/>
              </a:rPr>
              <a:t>ürünüdür.</a:t>
            </a:r>
          </a:p>
          <a:p>
            <a:endParaRPr lang="tr-TR" sz="5000" dirty="0" smtClean="0">
              <a:latin typeface="Times New Roman" panose="02020603050405020304" pitchFamily="18" charset="0"/>
              <a:cs typeface="Times New Roman" panose="02020603050405020304" pitchFamily="18" charset="0"/>
            </a:endParaRPr>
          </a:p>
          <a:p>
            <a:endParaRPr lang="tr-TR" sz="5000" dirty="0" smtClean="0">
              <a:latin typeface="Times New Roman" panose="02020603050405020304" pitchFamily="18" charset="0"/>
              <a:cs typeface="Times New Roman" panose="02020603050405020304" pitchFamily="18" charset="0"/>
            </a:endParaRPr>
          </a:p>
          <a:p>
            <a:endParaRPr lang="tr-TR" sz="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6090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p:nvPr/>
        </p:nvSpPr>
        <p:spPr>
          <a:xfrm>
            <a:off x="683568" y="260648"/>
            <a:ext cx="7632848" cy="400110"/>
          </a:xfrm>
          <a:prstGeom prst="rect">
            <a:avLst/>
          </a:prstGeom>
          <a:solidFill>
            <a:srgbClr val="88160A"/>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defRPr/>
            </a:pPr>
            <a:r>
              <a:rPr lang="tr-TR" sz="2000" b="1" dirty="0" smtClean="0">
                <a:latin typeface="Times New Roman" panose="02020603050405020304" pitchFamily="18" charset="0"/>
                <a:cs typeface="Times New Roman" panose="02020603050405020304" pitchFamily="18" charset="0"/>
              </a:rPr>
              <a:t>DUYGUSAL İSTİSMARA UĞRAMIŞ ÇOCUKLAR</a:t>
            </a:r>
            <a:endParaRPr lang="tr-TR" sz="2000" b="1" dirty="0">
              <a:latin typeface="Times New Roman" panose="02020603050405020304" pitchFamily="18" charset="0"/>
              <a:cs typeface="Times New Roman" panose="02020603050405020304" pitchFamily="18" charset="0"/>
            </a:endParaRPr>
          </a:p>
        </p:txBody>
      </p:sp>
      <p:sp>
        <p:nvSpPr>
          <p:cNvPr id="4" name="Dikdörtgen 3"/>
          <p:cNvSpPr/>
          <p:nvPr/>
        </p:nvSpPr>
        <p:spPr>
          <a:xfrm>
            <a:off x="873157" y="980728"/>
            <a:ext cx="7056784" cy="2723823"/>
          </a:xfrm>
          <a:prstGeom prst="rect">
            <a:avLst/>
          </a:prstGeom>
        </p:spPr>
        <p:txBody>
          <a:bodyPr wrap="square">
            <a:spAutoFit/>
          </a:bodyPr>
          <a:lstStyle/>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1900" dirty="0">
                <a:latin typeface="Times New Roman" pitchFamily="18" charset="0"/>
              </a:rPr>
              <a:t>Pasif </a:t>
            </a:r>
            <a:r>
              <a:rPr lang="tr-TR" altLang="tr-TR" sz="1900" dirty="0" err="1">
                <a:latin typeface="Times New Roman" pitchFamily="18" charset="0"/>
              </a:rPr>
              <a:t>kişilik,bağımlı</a:t>
            </a:r>
            <a:r>
              <a:rPr lang="tr-TR" altLang="tr-TR" sz="1900" dirty="0">
                <a:latin typeface="Times New Roman" pitchFamily="18" charset="0"/>
              </a:rPr>
              <a:t> kişilik, anti sosyal kişilik</a:t>
            </a:r>
          </a:p>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900" dirty="0" err="1" smtClean="0">
                <a:latin typeface="Times New Roman" pitchFamily="18" charset="0"/>
              </a:rPr>
              <a:t>Kendine</a:t>
            </a:r>
            <a:r>
              <a:rPr lang="en-GB" altLang="tr-TR" sz="1900" dirty="0" smtClean="0">
                <a:latin typeface="Times New Roman" pitchFamily="18" charset="0"/>
              </a:rPr>
              <a:t> </a:t>
            </a:r>
            <a:r>
              <a:rPr lang="en-GB" altLang="tr-TR" sz="1900" dirty="0" err="1">
                <a:latin typeface="Times New Roman" pitchFamily="18" charset="0"/>
              </a:rPr>
              <a:t>güvensizlik</a:t>
            </a:r>
            <a:endParaRPr lang="en-GB" altLang="tr-TR" sz="1900" dirty="0">
              <a:latin typeface="Times New Roman" pitchFamily="18" charset="0"/>
            </a:endParaRPr>
          </a:p>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900" dirty="0" err="1">
                <a:latin typeface="Times New Roman" pitchFamily="18" charset="0"/>
              </a:rPr>
              <a:t>Dünyaya</a:t>
            </a:r>
            <a:r>
              <a:rPr lang="en-GB" altLang="tr-TR" sz="1900" dirty="0">
                <a:latin typeface="Times New Roman" pitchFamily="18" charset="0"/>
              </a:rPr>
              <a:t> </a:t>
            </a:r>
            <a:r>
              <a:rPr lang="en-GB" altLang="tr-TR" sz="1900" dirty="0" err="1">
                <a:latin typeface="Times New Roman" pitchFamily="18" charset="0"/>
              </a:rPr>
              <a:t>karşı</a:t>
            </a:r>
            <a:r>
              <a:rPr lang="en-GB" altLang="tr-TR" sz="1900" dirty="0">
                <a:latin typeface="Times New Roman" pitchFamily="18" charset="0"/>
              </a:rPr>
              <a:t> belli </a:t>
            </a:r>
            <a:r>
              <a:rPr lang="en-GB" altLang="tr-TR" sz="1900" dirty="0" err="1">
                <a:latin typeface="Times New Roman" pitchFamily="18" charset="0"/>
              </a:rPr>
              <a:t>bir</a:t>
            </a:r>
            <a:r>
              <a:rPr lang="en-GB" altLang="tr-TR" sz="1900" dirty="0">
                <a:latin typeface="Times New Roman" pitchFamily="18" charset="0"/>
              </a:rPr>
              <a:t> </a:t>
            </a:r>
            <a:r>
              <a:rPr lang="en-GB" altLang="tr-TR" sz="1900" dirty="0" err="1">
                <a:latin typeface="Times New Roman" pitchFamily="18" charset="0"/>
              </a:rPr>
              <a:t>ilgisizlik</a:t>
            </a:r>
            <a:endParaRPr lang="en-GB" altLang="tr-TR" sz="1900" dirty="0">
              <a:latin typeface="Times New Roman" pitchFamily="18" charset="0"/>
            </a:endParaRPr>
          </a:p>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900" dirty="0" err="1">
                <a:latin typeface="Times New Roman" pitchFamily="18" charset="0"/>
              </a:rPr>
              <a:t>Depresif</a:t>
            </a:r>
            <a:r>
              <a:rPr lang="en-GB" altLang="tr-TR" sz="1900" dirty="0">
                <a:latin typeface="Times New Roman" pitchFamily="18" charset="0"/>
              </a:rPr>
              <a:t> </a:t>
            </a:r>
            <a:r>
              <a:rPr lang="en-GB" altLang="tr-TR" sz="1900" dirty="0" err="1">
                <a:latin typeface="Times New Roman" pitchFamily="18" charset="0"/>
              </a:rPr>
              <a:t>ve</a:t>
            </a:r>
            <a:r>
              <a:rPr lang="en-GB" altLang="tr-TR" sz="1900" dirty="0">
                <a:latin typeface="Times New Roman" pitchFamily="18" charset="0"/>
              </a:rPr>
              <a:t> </a:t>
            </a:r>
            <a:r>
              <a:rPr lang="en-GB" altLang="tr-TR" sz="1900" dirty="0" err="1">
                <a:latin typeface="Times New Roman" pitchFamily="18" charset="0"/>
              </a:rPr>
              <a:t>pasif</a:t>
            </a:r>
            <a:r>
              <a:rPr lang="en-GB" altLang="tr-TR" sz="1900" dirty="0">
                <a:latin typeface="Times New Roman" pitchFamily="18" charset="0"/>
              </a:rPr>
              <a:t> </a:t>
            </a:r>
            <a:r>
              <a:rPr lang="en-GB" altLang="tr-TR" sz="1900" dirty="0" err="1">
                <a:latin typeface="Times New Roman" pitchFamily="18" charset="0"/>
              </a:rPr>
              <a:t>davranış</a:t>
            </a:r>
            <a:r>
              <a:rPr lang="tr-TR" altLang="tr-TR" sz="1900" dirty="0" err="1">
                <a:latin typeface="Times New Roman" pitchFamily="18" charset="0"/>
              </a:rPr>
              <a:t>lar</a:t>
            </a:r>
            <a:endParaRPr lang="en-GB" altLang="tr-TR" sz="1900" dirty="0">
              <a:latin typeface="Times New Roman" pitchFamily="18" charset="0"/>
            </a:endParaRPr>
          </a:p>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900" dirty="0" err="1">
                <a:latin typeface="Times New Roman" pitchFamily="18" charset="0"/>
              </a:rPr>
              <a:t>Karşısındakine</a:t>
            </a:r>
            <a:r>
              <a:rPr lang="en-GB" altLang="tr-TR" sz="1900" dirty="0">
                <a:latin typeface="Times New Roman" pitchFamily="18" charset="0"/>
              </a:rPr>
              <a:t> </a:t>
            </a:r>
            <a:r>
              <a:rPr lang="en-GB" altLang="tr-TR" sz="1900" dirty="0" err="1">
                <a:latin typeface="Times New Roman" pitchFamily="18" charset="0"/>
              </a:rPr>
              <a:t>çok</a:t>
            </a:r>
            <a:r>
              <a:rPr lang="en-GB" altLang="tr-TR" sz="1900" dirty="0">
                <a:latin typeface="Times New Roman" pitchFamily="18" charset="0"/>
              </a:rPr>
              <a:t> </a:t>
            </a:r>
            <a:r>
              <a:rPr lang="en-GB" altLang="tr-TR" sz="1900" dirty="0" err="1">
                <a:latin typeface="Times New Roman" pitchFamily="18" charset="0"/>
              </a:rPr>
              <a:t>ihtiyatlı</a:t>
            </a:r>
            <a:r>
              <a:rPr lang="en-GB" altLang="tr-TR" sz="1900" dirty="0">
                <a:latin typeface="Times New Roman" pitchFamily="18" charset="0"/>
              </a:rPr>
              <a:t> </a:t>
            </a:r>
            <a:r>
              <a:rPr lang="en-GB" altLang="tr-TR" sz="1900" dirty="0" err="1">
                <a:latin typeface="Times New Roman" pitchFamily="18" charset="0"/>
              </a:rPr>
              <a:t>yaklaşmak</a:t>
            </a:r>
            <a:endParaRPr lang="en-GB" altLang="tr-TR" sz="1900" dirty="0">
              <a:latin typeface="Times New Roman" pitchFamily="18" charset="0"/>
            </a:endParaRPr>
          </a:p>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900" dirty="0" err="1">
                <a:latin typeface="Times New Roman" pitchFamily="18" charset="0"/>
              </a:rPr>
              <a:t>Korku</a:t>
            </a:r>
            <a:endParaRPr lang="tr-TR" altLang="tr-TR" sz="1900" dirty="0">
              <a:latin typeface="Times New Roman" pitchFamily="18" charset="0"/>
            </a:endParaRPr>
          </a:p>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1900" dirty="0">
                <a:latin typeface="Times New Roman" pitchFamily="18" charset="0"/>
              </a:rPr>
              <a:t>Hayal aleminde yaşaması</a:t>
            </a:r>
          </a:p>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1900" dirty="0">
                <a:latin typeface="Times New Roman" pitchFamily="18" charset="0"/>
              </a:rPr>
              <a:t>Çok yalan söylemesi ,hırsızlık yapması</a:t>
            </a:r>
            <a:endParaRPr lang="en-GB" altLang="tr-TR" sz="1900" dirty="0">
              <a:latin typeface="Times New Roman" pitchFamily="18" charset="0"/>
            </a:endParaRPr>
          </a:p>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900" dirty="0" err="1">
                <a:latin typeface="Times New Roman" pitchFamily="18" charset="0"/>
              </a:rPr>
              <a:t>Küçük</a:t>
            </a:r>
            <a:r>
              <a:rPr lang="en-GB" altLang="tr-TR" sz="1900" dirty="0">
                <a:latin typeface="Times New Roman" pitchFamily="18" charset="0"/>
              </a:rPr>
              <a:t> </a:t>
            </a:r>
            <a:r>
              <a:rPr lang="en-GB" altLang="tr-TR" sz="1900" dirty="0" err="1">
                <a:latin typeface="Times New Roman" pitchFamily="18" charset="0"/>
              </a:rPr>
              <a:t>yaşlardaki</a:t>
            </a:r>
            <a:r>
              <a:rPr lang="en-GB" altLang="tr-TR" sz="1900" dirty="0">
                <a:latin typeface="Times New Roman" pitchFamily="18" charset="0"/>
              </a:rPr>
              <a:t> </a:t>
            </a:r>
            <a:r>
              <a:rPr lang="en-GB" altLang="tr-TR" sz="1900" dirty="0" err="1">
                <a:latin typeface="Times New Roman" pitchFamily="18" charset="0"/>
              </a:rPr>
              <a:t>davranışlara</a:t>
            </a:r>
            <a:r>
              <a:rPr lang="en-GB" altLang="tr-TR" sz="1900" dirty="0">
                <a:latin typeface="Times New Roman" pitchFamily="18" charset="0"/>
              </a:rPr>
              <a:t> </a:t>
            </a:r>
            <a:r>
              <a:rPr lang="en-GB" altLang="tr-TR" sz="1900" dirty="0" err="1">
                <a:latin typeface="Times New Roman" pitchFamily="18" charset="0"/>
              </a:rPr>
              <a:t>dönüş</a:t>
            </a:r>
            <a:endParaRPr lang="en-GB" altLang="tr-TR" sz="1900" dirty="0">
              <a:latin typeface="Times New Roman" pitchFamily="18" charset="0"/>
            </a:endParaRPr>
          </a:p>
        </p:txBody>
      </p:sp>
      <p:pic>
        <p:nvPicPr>
          <p:cNvPr id="5" name="Picture 5" descr="C:\Users\Osman\Desktop\ur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9059" y="3933056"/>
            <a:ext cx="7272808" cy="280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771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additive="base">
                                        <p:cTn id="3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additive="base">
                                        <p:cTn id="3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 calcmode="lin" valueType="num">
                                      <p:cBhvr additive="base">
                                        <p:cTn id="4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 calcmode="lin" valueType="num">
                                      <p:cBhvr additive="base">
                                        <p:cTn id="5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 calcmode="lin" valueType="num">
                                      <p:cBhvr additive="base">
                                        <p:cTn id="5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additive="base">
                                        <p:cTn id="6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1187624" y="268377"/>
            <a:ext cx="7056784"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fontAlgn="auto">
              <a:spcBef>
                <a:spcPts val="0"/>
              </a:spcBef>
              <a:spcAft>
                <a:spcPts val="0"/>
              </a:spcAft>
              <a:defRPr/>
            </a:pPr>
            <a:r>
              <a:rPr lang="tr-TR" sz="4000" b="1" dirty="0">
                <a:latin typeface="Times New Roman" panose="02020603050405020304" pitchFamily="18" charset="0"/>
                <a:cs typeface="Times New Roman" panose="02020603050405020304" pitchFamily="18" charset="0"/>
              </a:rPr>
              <a:t>3</a:t>
            </a:r>
            <a:r>
              <a:rPr lang="tr-TR" sz="4000" b="1" dirty="0" smtClean="0">
                <a:latin typeface="Times New Roman" panose="02020603050405020304" pitchFamily="18" charset="0"/>
                <a:cs typeface="Times New Roman" panose="02020603050405020304" pitchFamily="18" charset="0"/>
              </a:rPr>
              <a:t>. EKONOMİK </a:t>
            </a:r>
            <a:r>
              <a:rPr lang="tr-TR" sz="4000" b="1" dirty="0">
                <a:latin typeface="Times New Roman" panose="02020603050405020304" pitchFamily="18" charset="0"/>
                <a:cs typeface="Times New Roman" panose="02020603050405020304" pitchFamily="18" charset="0"/>
              </a:rPr>
              <a:t>İSTİSMAR</a:t>
            </a:r>
          </a:p>
        </p:txBody>
      </p:sp>
      <p:sp>
        <p:nvSpPr>
          <p:cNvPr id="3" name="Dikdörtgen 2"/>
          <p:cNvSpPr/>
          <p:nvPr/>
        </p:nvSpPr>
        <p:spPr>
          <a:xfrm>
            <a:off x="971600" y="1484784"/>
            <a:ext cx="7200800" cy="1015663"/>
          </a:xfrm>
          <a:prstGeom prst="rect">
            <a:avLst/>
          </a:prstGeom>
        </p:spPr>
        <p:txBody>
          <a:bodyPr wrap="square">
            <a:spAutoFit/>
          </a:bodyPr>
          <a:lstStyle/>
          <a:p>
            <a:pPr marL="285750" indent="-285750">
              <a:spcBef>
                <a:spcPts val="625"/>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err="1">
                <a:latin typeface="Times New Roman" panose="02020603050405020304" pitchFamily="18" charset="0"/>
                <a:cs typeface="Times New Roman" panose="02020603050405020304" pitchFamily="18" charset="0"/>
              </a:rPr>
              <a:t>Çocuğa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bakmakla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yükümlü</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kişinin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çocuğu</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maddi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gelir</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kaynağı</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olarak</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görüp</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çocuktan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maddi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kazanç</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elde</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etme</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isteğidir</a:t>
            </a:r>
            <a:r>
              <a:rPr lang="tr-TR" sz="2000" dirty="0">
                <a:latin typeface="Times New Roman" panose="02020603050405020304" pitchFamily="18" charset="0"/>
                <a:cs typeface="Times New Roman" panose="02020603050405020304" pitchFamily="18" charset="0"/>
              </a:rPr>
              <a:t> (çocuğun </a:t>
            </a:r>
            <a:r>
              <a:rPr lang="tr-TR" sz="2000" dirty="0" smtClean="0">
                <a:latin typeface="Times New Roman" panose="02020603050405020304" pitchFamily="18" charset="0"/>
                <a:cs typeface="Times New Roman" panose="02020603050405020304" pitchFamily="18" charset="0"/>
              </a:rPr>
              <a:t>çalıştırılmasıdır.)</a:t>
            </a:r>
            <a:endParaRPr lang="en-GB" sz="2000" dirty="0">
              <a:latin typeface="Times New Roman" panose="02020603050405020304" pitchFamily="18" charset="0"/>
              <a:cs typeface="Times New Roman" panose="02020603050405020304" pitchFamily="18" charset="0"/>
            </a:endParaRPr>
          </a:p>
        </p:txBody>
      </p:sp>
      <p:pic>
        <p:nvPicPr>
          <p:cNvPr id="2050" name="Picture 2" descr="C:\Users\Osman\Desktop\okumak-varken-çalışan-çocuklar_591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1" y="2564904"/>
            <a:ext cx="2838927" cy="404511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Osman\Desktop\ridvankaraaslan_DSCN15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2564904"/>
            <a:ext cx="3247489" cy="40451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Osman\Desktop\23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2564904"/>
            <a:ext cx="3024336" cy="404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771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 calcmode="lin" valueType="num">
                                      <p:cBhvr additive="base">
                                        <p:cTn id="15" dur="500" fill="hold"/>
                                        <p:tgtEl>
                                          <p:spTgt spid="2051"/>
                                        </p:tgtEl>
                                        <p:attrNameLst>
                                          <p:attrName>ppt_x</p:attrName>
                                        </p:attrNameLst>
                                      </p:cBhvr>
                                      <p:tavLst>
                                        <p:tav tm="0">
                                          <p:val>
                                            <p:strVal val="#ppt_x"/>
                                          </p:val>
                                        </p:tav>
                                        <p:tav tm="100000">
                                          <p:val>
                                            <p:strVal val="#ppt_x"/>
                                          </p:val>
                                        </p:tav>
                                      </p:tavLst>
                                    </p:anim>
                                    <p:anim calcmode="lin" valueType="num">
                                      <p:cBhvr additive="base">
                                        <p:cTn id="16"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p:nvPr/>
        </p:nvSpPr>
        <p:spPr>
          <a:xfrm>
            <a:off x="827584" y="268376"/>
            <a:ext cx="7416824"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fontAlgn="auto">
              <a:spcBef>
                <a:spcPts val="0"/>
              </a:spcBef>
              <a:spcAft>
                <a:spcPts val="0"/>
              </a:spcAft>
              <a:defRPr/>
            </a:pPr>
            <a:r>
              <a:rPr lang="tr-TR" sz="5400" b="1" dirty="0" smtClean="0">
                <a:solidFill>
                  <a:schemeClr val="bg1"/>
                </a:solidFill>
                <a:latin typeface="Times New Roman" panose="02020603050405020304" pitchFamily="18" charset="0"/>
                <a:cs typeface="Times New Roman" panose="02020603050405020304" pitchFamily="18" charset="0"/>
              </a:rPr>
              <a:t>4. CİNSEL </a:t>
            </a:r>
            <a:r>
              <a:rPr lang="tr-TR" sz="5400" b="1" dirty="0">
                <a:solidFill>
                  <a:schemeClr val="bg1"/>
                </a:solidFill>
                <a:latin typeface="Times New Roman" panose="02020603050405020304" pitchFamily="18" charset="0"/>
                <a:cs typeface="Times New Roman" panose="02020603050405020304" pitchFamily="18" charset="0"/>
              </a:rPr>
              <a:t>İSTİSMAR</a:t>
            </a:r>
          </a:p>
        </p:txBody>
      </p:sp>
      <p:pic>
        <p:nvPicPr>
          <p:cNvPr id="3075" name="Picture 3" descr="C:\Users\Osman\Desktop\cocuklarda_Cinsel_istism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628800"/>
            <a:ext cx="6651510" cy="492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771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27584" y="476672"/>
            <a:ext cx="712879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tr-TR" sz="2800" b="1" dirty="0" smtClean="0">
                <a:latin typeface="Times New Roman" panose="02020603050405020304" pitchFamily="18" charset="0"/>
                <a:cs typeface="Times New Roman" panose="02020603050405020304" pitchFamily="18" charset="0"/>
              </a:rPr>
              <a:t>CİNSEL İSTİSMAR NEDİR ? </a:t>
            </a:r>
            <a:endParaRPr lang="tr-TR" sz="2800" b="1" dirty="0">
              <a:latin typeface="Times New Roman" panose="02020603050405020304" pitchFamily="18" charset="0"/>
              <a:cs typeface="Times New Roman" panose="02020603050405020304" pitchFamily="18" charset="0"/>
            </a:endParaRPr>
          </a:p>
        </p:txBody>
      </p:sp>
      <p:sp>
        <p:nvSpPr>
          <p:cNvPr id="3" name="Dikdörtgen 2"/>
          <p:cNvSpPr/>
          <p:nvPr/>
        </p:nvSpPr>
        <p:spPr>
          <a:xfrm>
            <a:off x="794602" y="1484784"/>
            <a:ext cx="7161773" cy="1015663"/>
          </a:xfrm>
          <a:prstGeom prst="rect">
            <a:avLst/>
          </a:prstGeom>
        </p:spPr>
        <p:txBody>
          <a:bodyPr wrap="square">
            <a:spAutoFit/>
          </a:bodyPr>
          <a:lstStyle/>
          <a:p>
            <a:pPr marL="285750" indent="-285750">
              <a:buFont typeface="Arial" panose="020B0604020202020204" pitchFamily="34" charset="0"/>
              <a:buChar char="•"/>
            </a:pPr>
            <a:r>
              <a:rPr lang="tr-TR" altLang="tr-TR" sz="2000" dirty="0">
                <a:latin typeface="Times New Roman" panose="02020603050405020304" pitchFamily="18" charset="0"/>
                <a:cs typeface="Times New Roman" panose="02020603050405020304" pitchFamily="18" charset="0"/>
              </a:rPr>
              <a:t>Çocuğun kendisinden büyük bir kişi tarafından cinsel haz amacı ile zorla ya da ikna edilerek cinsel etkileşime maruz </a:t>
            </a:r>
            <a:r>
              <a:rPr lang="tr-TR" altLang="tr-TR" sz="2000" dirty="0" smtClean="0">
                <a:latin typeface="Times New Roman" panose="02020603050405020304" pitchFamily="18" charset="0"/>
                <a:cs typeface="Times New Roman" panose="02020603050405020304" pitchFamily="18" charset="0"/>
              </a:rPr>
              <a:t>bırakılması (kullanılması</a:t>
            </a:r>
            <a:r>
              <a:rPr lang="tr-TR" altLang="tr-TR" sz="2000" dirty="0">
                <a:latin typeface="Times New Roman" panose="02020603050405020304" pitchFamily="18" charset="0"/>
                <a:cs typeface="Times New Roman" panose="02020603050405020304" pitchFamily="18" charset="0"/>
              </a:rPr>
              <a:t>). </a:t>
            </a:r>
          </a:p>
        </p:txBody>
      </p:sp>
      <p:pic>
        <p:nvPicPr>
          <p:cNvPr id="4098" name="Picture 2" descr="C:\Users\Osman\Desktop\1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5488" y="2780928"/>
            <a:ext cx="4598972"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Osman\Desktop\Cag-Universitesi-Psikoloji-bolumunde-okuyan-Ozgecan-Aslan-20-11-Subat-2015-gunu-okuldan-ciktiktan-s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780928"/>
            <a:ext cx="3912096" cy="3912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771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75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1750"/>
                                        <p:tgtEl>
                                          <p:spTgt spid="4098"/>
                                        </p:tgtEl>
                                      </p:cBhvr>
                                    </p:animEffect>
                                  </p:childTnLst>
                                </p:cTn>
                              </p:par>
                              <p:par>
                                <p:cTn id="11" presetID="22" presetClass="entr" presetSubtype="4"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wipe(down)">
                                      <p:cBhvr>
                                        <p:cTn id="13" dur="175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899592" y="215062"/>
            <a:ext cx="712879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tr-TR" sz="2800" b="1" dirty="0" smtClean="0">
                <a:latin typeface="Times New Roman" panose="02020603050405020304" pitchFamily="18" charset="0"/>
                <a:cs typeface="Times New Roman" panose="02020603050405020304" pitchFamily="18" charset="0"/>
              </a:rPr>
              <a:t>CİNSEL İSTİSMAR ÇEŞİTLERİ </a:t>
            </a:r>
            <a:endParaRPr lang="tr-TR" sz="2800" b="1" dirty="0">
              <a:latin typeface="Times New Roman" panose="02020603050405020304" pitchFamily="18" charset="0"/>
              <a:cs typeface="Times New Roman" panose="02020603050405020304" pitchFamily="18" charset="0"/>
            </a:endParaRPr>
          </a:p>
        </p:txBody>
      </p:sp>
      <p:sp>
        <p:nvSpPr>
          <p:cNvPr id="5" name="Metin kutusu 4"/>
          <p:cNvSpPr txBox="1"/>
          <p:nvPr/>
        </p:nvSpPr>
        <p:spPr>
          <a:xfrm>
            <a:off x="467544" y="1412775"/>
            <a:ext cx="7992888" cy="1569660"/>
          </a:xfrm>
          <a:prstGeom prst="rect">
            <a:avLst/>
          </a:prstGeom>
          <a:noFill/>
        </p:spPr>
        <p:txBody>
          <a:bodyPr wrap="square" rtlCol="0">
            <a:spAutoFit/>
          </a:bodyPr>
          <a:lstStyle/>
          <a:p>
            <a:pPr marL="514350" indent="-514350">
              <a:buFont typeface="+mj-lt"/>
              <a:buAutoNum type="arabicPeriod"/>
            </a:pPr>
            <a:r>
              <a:rPr lang="tr-TR" sz="2400" b="1" dirty="0" smtClean="0">
                <a:solidFill>
                  <a:srgbClr val="FF0000"/>
                </a:solidFill>
                <a:latin typeface="Times New Roman" panose="02020603050405020304" pitchFamily="18" charset="0"/>
                <a:cs typeface="Times New Roman" panose="02020603050405020304" pitchFamily="18" charset="0"/>
              </a:rPr>
              <a:t>Temas İçermeyen İstismar</a:t>
            </a:r>
          </a:p>
          <a:p>
            <a:pPr marL="514350" indent="-514350">
              <a:buFont typeface="+mj-lt"/>
              <a:buAutoNum type="arabicPeriod"/>
            </a:pPr>
            <a:r>
              <a:rPr lang="tr-TR" sz="2400" b="1" dirty="0" smtClean="0">
                <a:solidFill>
                  <a:srgbClr val="00B050"/>
                </a:solidFill>
                <a:latin typeface="Times New Roman" panose="02020603050405020304" pitchFamily="18" charset="0"/>
                <a:cs typeface="Times New Roman" panose="02020603050405020304" pitchFamily="18" charset="0"/>
              </a:rPr>
              <a:t>Cinsel İlişki İçermeyen Dokunma</a:t>
            </a:r>
          </a:p>
          <a:p>
            <a:pPr marL="514350" indent="-514350">
              <a:buFont typeface="+mj-lt"/>
              <a:buAutoNum type="arabicPeriod"/>
            </a:pPr>
            <a:r>
              <a:rPr lang="tr-TR" sz="2400" b="1" dirty="0" smtClean="0">
                <a:solidFill>
                  <a:srgbClr val="00B0F0"/>
                </a:solidFill>
                <a:latin typeface="Times New Roman" panose="02020603050405020304" pitchFamily="18" charset="0"/>
                <a:cs typeface="Times New Roman" panose="02020603050405020304" pitchFamily="18" charset="0"/>
              </a:rPr>
              <a:t>İstismarcının Çocuğun Vücuduna Yönelik Eylemleri</a:t>
            </a:r>
          </a:p>
          <a:p>
            <a:pPr marL="514350" indent="-514350">
              <a:buFont typeface="+mj-lt"/>
              <a:buAutoNum type="arabicPeriod"/>
            </a:pPr>
            <a:r>
              <a:rPr lang="tr-TR" sz="2400" b="1" dirty="0" smtClean="0">
                <a:latin typeface="Times New Roman" panose="02020603050405020304" pitchFamily="18" charset="0"/>
                <a:cs typeface="Times New Roman" panose="02020603050405020304" pitchFamily="18" charset="0"/>
              </a:rPr>
              <a:t>Cinsel Sömürü</a:t>
            </a:r>
            <a:endParaRPr lang="tr-TR" sz="2400" b="1" dirty="0">
              <a:latin typeface="Times New Roman" panose="02020603050405020304" pitchFamily="18" charset="0"/>
              <a:cs typeface="Times New Roman" panose="02020603050405020304" pitchFamily="18" charset="0"/>
            </a:endParaRPr>
          </a:p>
        </p:txBody>
      </p:sp>
      <p:pic>
        <p:nvPicPr>
          <p:cNvPr id="5122" name="Picture 2" descr="C:\Users\Osman\Desktop\istismar5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212976"/>
            <a:ext cx="7632848"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771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60648"/>
            <a:ext cx="8064896" cy="2862322"/>
          </a:xfrm>
          <a:prstGeom prst="rect">
            <a:avLst/>
          </a:prstGeom>
        </p:spPr>
        <p:txBody>
          <a:bodyPr wrap="square">
            <a:spAutoFit/>
          </a:bodyPr>
          <a:lstStyle/>
          <a:p>
            <a:r>
              <a:rPr lang="tr-TR" altLang="tr-TR" sz="2000" b="1" dirty="0" smtClean="0">
                <a:solidFill>
                  <a:srgbClr val="00B0F0"/>
                </a:solidFill>
                <a:latin typeface="Times New Roman" panose="02020603050405020304" pitchFamily="18" charset="0"/>
                <a:cs typeface="Times New Roman" panose="02020603050405020304" pitchFamily="18" charset="0"/>
              </a:rPr>
              <a:t>1. TEMAS  İÇERMEYEN  İSTİSMAR:  </a:t>
            </a:r>
          </a:p>
          <a:p>
            <a:endParaRPr lang="tr-TR" altLang="tr-TR"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altLang="tr-TR" sz="2000" dirty="0" smtClean="0">
                <a:latin typeface="Times New Roman" panose="02020603050405020304" pitchFamily="18" charset="0"/>
                <a:cs typeface="Times New Roman" panose="02020603050405020304" pitchFamily="18" charset="0"/>
              </a:rPr>
              <a:t>İstismarcının  </a:t>
            </a:r>
            <a:r>
              <a:rPr lang="tr-TR" altLang="tr-TR" sz="2000" dirty="0">
                <a:latin typeface="Times New Roman" panose="02020603050405020304" pitchFamily="18" charset="0"/>
                <a:cs typeface="Times New Roman" panose="02020603050405020304" pitchFamily="18" charset="0"/>
              </a:rPr>
              <a:t>çocuğun  cinsel özelliklerine yönelik olarak seksi konuşması, </a:t>
            </a:r>
          </a:p>
          <a:p>
            <a:pPr marL="342900" indent="-342900">
              <a:buFont typeface="Arial" panose="020B0604020202020204" pitchFamily="34" charset="0"/>
              <a:buChar char="•"/>
            </a:pPr>
            <a:r>
              <a:rPr lang="tr-TR" altLang="tr-TR" sz="2000" dirty="0">
                <a:latin typeface="Times New Roman" panose="02020603050405020304" pitchFamily="18" charset="0"/>
                <a:cs typeface="Times New Roman" panose="02020603050405020304" pitchFamily="18" charset="0"/>
              </a:rPr>
              <a:t>Cinsel organları gösterme (</a:t>
            </a:r>
            <a:r>
              <a:rPr lang="tr-TR" altLang="tr-TR" sz="2000" dirty="0">
                <a:solidFill>
                  <a:srgbClr val="FF0000"/>
                </a:solidFill>
                <a:latin typeface="Times New Roman" panose="02020603050405020304" pitchFamily="18" charset="0"/>
                <a:cs typeface="Times New Roman" panose="02020603050405020304" pitchFamily="18" charset="0"/>
              </a:rPr>
              <a:t>teşhircilik</a:t>
            </a:r>
            <a:r>
              <a:rPr lang="tr-TR" altLang="tr-TR"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tr-TR" altLang="tr-TR" sz="2000" dirty="0">
                <a:latin typeface="Times New Roman" panose="02020603050405020304" pitchFamily="18" charset="0"/>
                <a:cs typeface="Times New Roman" panose="02020603050405020304" pitchFamily="18" charset="0"/>
              </a:rPr>
              <a:t>Pornografik resim gösterme,</a:t>
            </a:r>
          </a:p>
          <a:p>
            <a:pPr marL="342900" indent="-342900">
              <a:buFont typeface="Arial" panose="020B0604020202020204" pitchFamily="34" charset="0"/>
              <a:buChar char="•"/>
            </a:pPr>
            <a:r>
              <a:rPr lang="tr-TR" altLang="tr-TR" sz="2000" dirty="0">
                <a:latin typeface="Times New Roman" panose="02020603050405020304" pitchFamily="18" charset="0"/>
                <a:cs typeface="Times New Roman" panose="02020603050405020304" pitchFamily="18" charset="0"/>
              </a:rPr>
              <a:t>Açıkça veya gizlice çocuğu çıplakken gözlemek gibi </a:t>
            </a:r>
            <a:r>
              <a:rPr lang="tr-TR" altLang="tr-TR" sz="2000" dirty="0">
                <a:solidFill>
                  <a:srgbClr val="FF0000"/>
                </a:solidFill>
                <a:latin typeface="Times New Roman" panose="02020603050405020304" pitchFamily="18" charset="0"/>
                <a:cs typeface="Times New Roman" panose="02020603050405020304" pitchFamily="18" charset="0"/>
              </a:rPr>
              <a:t>röntgencilik</a:t>
            </a:r>
            <a:r>
              <a:rPr lang="tr-TR" altLang="tr-TR" sz="2000" dirty="0">
                <a:latin typeface="Times New Roman" panose="02020603050405020304" pitchFamily="18" charset="0"/>
                <a:cs typeface="Times New Roman" panose="02020603050405020304" pitchFamily="18" charset="0"/>
              </a:rPr>
              <a:t> eylemleri</a:t>
            </a:r>
          </a:p>
          <a:p>
            <a:pPr marL="342900" indent="-342900">
              <a:buFont typeface="Arial" panose="020B0604020202020204" pitchFamily="34" charset="0"/>
              <a:buChar char="•"/>
            </a:pPr>
            <a:r>
              <a:rPr lang="tr-TR" altLang="tr-TR" sz="2000" dirty="0" smtClean="0">
                <a:latin typeface="Times New Roman" panose="02020603050405020304" pitchFamily="18" charset="0"/>
                <a:cs typeface="Times New Roman" panose="02020603050405020304" pitchFamily="18" charset="0"/>
              </a:rPr>
              <a:t>Cinsel </a:t>
            </a:r>
            <a:r>
              <a:rPr lang="tr-TR" altLang="tr-TR" sz="2000" dirty="0">
                <a:latin typeface="Times New Roman" panose="02020603050405020304" pitchFamily="18" charset="0"/>
                <a:cs typeface="Times New Roman" panose="02020603050405020304" pitchFamily="18" charset="0"/>
              </a:rPr>
              <a:t>içerikli küfür edilmesi</a:t>
            </a:r>
          </a:p>
        </p:txBody>
      </p:sp>
      <p:pic>
        <p:nvPicPr>
          <p:cNvPr id="6146" name="Picture 2" descr="C:\Users\Osman\Desktop\tumblr_lu56zhv6Gd1r2sjiyo1_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46" y="3429000"/>
            <a:ext cx="3933180" cy="35175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284984"/>
            <a:ext cx="3960440" cy="335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703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548680"/>
            <a:ext cx="7344816" cy="1938992"/>
          </a:xfrm>
          <a:prstGeom prst="rect">
            <a:avLst/>
          </a:prstGeom>
        </p:spPr>
        <p:txBody>
          <a:bodyPr wrap="square">
            <a:spAutoFit/>
          </a:bodyPr>
          <a:lstStyle/>
          <a:p>
            <a:pPr marL="342900" indent="-342900">
              <a:buAutoNum type="arabicPeriod" startAt="2"/>
            </a:pPr>
            <a:r>
              <a:rPr lang="tr-TR" altLang="tr-TR" sz="2400" b="1" dirty="0" smtClean="0">
                <a:solidFill>
                  <a:srgbClr val="FF0000"/>
                </a:solidFill>
                <a:latin typeface="Times New Roman" panose="02020603050405020304" pitchFamily="18" charset="0"/>
                <a:cs typeface="Times New Roman" panose="02020603050405020304" pitchFamily="18" charset="0"/>
              </a:rPr>
              <a:t>CİNSEL  İLİŞKİ  İÇERMEYEN  DOKUNMA:  </a:t>
            </a:r>
          </a:p>
          <a:p>
            <a:endParaRPr lang="tr-TR" altLang="tr-TR" sz="2400" b="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altLang="tr-TR" sz="2400" dirty="0" smtClean="0">
                <a:latin typeface="Times New Roman" panose="02020603050405020304" pitchFamily="18" charset="0"/>
                <a:cs typeface="Times New Roman" panose="02020603050405020304" pitchFamily="18" charset="0"/>
              </a:rPr>
              <a:t>İstismarcının  </a:t>
            </a:r>
            <a:r>
              <a:rPr lang="tr-TR" altLang="tr-TR" sz="2400" dirty="0">
                <a:latin typeface="Times New Roman" panose="02020603050405020304" pitchFamily="18" charset="0"/>
                <a:cs typeface="Times New Roman" panose="02020603050405020304" pitchFamily="18" charset="0"/>
              </a:rPr>
              <a:t>ve  çocuğun giyinik  veya  çıplak  olması  halinde  cinsel  organlara  dokunma,  okşama ve/veya mastürbasyonu kapsar.</a:t>
            </a:r>
          </a:p>
        </p:txBody>
      </p:sp>
      <p:pic>
        <p:nvPicPr>
          <p:cNvPr id="7170" name="Picture 2" descr="C:\Users\Osman\Desktop\1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996952"/>
            <a:ext cx="4032448" cy="37444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Osman\Desktop\leylap2_13384502891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996952"/>
            <a:ext cx="4281919"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324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476672"/>
            <a:ext cx="7416824" cy="1569660"/>
          </a:xfrm>
          <a:prstGeom prst="rect">
            <a:avLst/>
          </a:prstGeom>
        </p:spPr>
        <p:txBody>
          <a:bodyPr wrap="square">
            <a:spAutoFit/>
          </a:bodyPr>
          <a:lstStyle/>
          <a:p>
            <a:pPr marL="342900" indent="-342900">
              <a:buAutoNum type="arabicPeriod" startAt="3"/>
            </a:pPr>
            <a:r>
              <a:rPr lang="tr-TR" altLang="tr-TR" sz="2400" b="1" dirty="0" smtClean="0">
                <a:solidFill>
                  <a:srgbClr val="00B050"/>
                </a:solidFill>
                <a:latin typeface="Times New Roman" panose="02020603050405020304" pitchFamily="18" charset="0"/>
                <a:cs typeface="Times New Roman" panose="02020603050405020304" pitchFamily="18" charset="0"/>
              </a:rPr>
              <a:t>İSTİSMARCININ ÇOCUĞUN VÜCUDUNA  YÖNELİK EYLEMLERİ :	</a:t>
            </a:r>
            <a:r>
              <a:rPr lang="tr-TR" altLang="tr-TR" sz="2400" b="1" dirty="0">
                <a:latin typeface="Times New Roman" panose="02020603050405020304" pitchFamily="18" charset="0"/>
                <a:cs typeface="Times New Roman" panose="02020603050405020304" pitchFamily="18" charset="0"/>
              </a:rPr>
              <a:t>		</a:t>
            </a:r>
            <a:endParaRPr lang="tr-TR" altLang="tr-TR" sz="2400" b="1" dirty="0" smtClean="0">
              <a:latin typeface="Times New Roman" panose="02020603050405020304" pitchFamily="18" charset="0"/>
              <a:cs typeface="Times New Roman" panose="02020603050405020304" pitchFamily="18" charset="0"/>
            </a:endParaRPr>
          </a:p>
          <a:p>
            <a:r>
              <a:rPr lang="tr-TR" altLang="tr-TR" sz="2400" b="1" dirty="0" smtClean="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tr-TR" altLang="tr-TR" sz="2400" dirty="0" smtClean="0">
                <a:latin typeface="Times New Roman" panose="02020603050405020304" pitchFamily="18" charset="0"/>
                <a:cs typeface="Times New Roman" panose="02020603050405020304" pitchFamily="18" charset="0"/>
              </a:rPr>
              <a:t>Cinsel </a:t>
            </a:r>
            <a:r>
              <a:rPr lang="tr-TR" altLang="tr-TR" sz="2400" dirty="0">
                <a:latin typeface="Times New Roman" panose="02020603050405020304" pitchFamily="18" charset="0"/>
                <a:cs typeface="Times New Roman" panose="02020603050405020304" pitchFamily="18" charset="0"/>
              </a:rPr>
              <a:t>ilişki ve tatmin edici </a:t>
            </a:r>
            <a:r>
              <a:rPr lang="tr-TR" altLang="tr-TR" sz="2400" dirty="0" smtClean="0">
                <a:latin typeface="Times New Roman" panose="02020603050405020304" pitchFamily="18" charset="0"/>
                <a:cs typeface="Times New Roman" panose="02020603050405020304" pitchFamily="18" charset="0"/>
              </a:rPr>
              <a:t>diğer eylemler</a:t>
            </a:r>
            <a:endParaRPr lang="tr-TR" altLang="tr-TR" sz="2400" dirty="0">
              <a:latin typeface="Times New Roman" panose="02020603050405020304" pitchFamily="18" charset="0"/>
              <a:cs typeface="Times New Roman" panose="02020603050405020304" pitchFamily="18" charset="0"/>
            </a:endParaRPr>
          </a:p>
        </p:txBody>
      </p:sp>
      <p:pic>
        <p:nvPicPr>
          <p:cNvPr id="8195" name="Picture 3" descr="C:\Users\Osman\Desktop\fft99_mf5572953.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650187"/>
            <a:ext cx="4095849" cy="380314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Osman\Desktop\359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650187"/>
            <a:ext cx="4211960" cy="4005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324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83568" y="548680"/>
            <a:ext cx="7704856" cy="2677656"/>
          </a:xfrm>
          <a:prstGeom prst="rect">
            <a:avLst/>
          </a:prstGeom>
        </p:spPr>
        <p:txBody>
          <a:bodyPr wrap="square">
            <a:spAutoFit/>
          </a:bodyPr>
          <a:lstStyle/>
          <a:p>
            <a:pPr marL="342900" indent="-342900">
              <a:buAutoNum type="arabicPeriod" startAt="4"/>
            </a:pPr>
            <a:r>
              <a:rPr lang="tr-TR" altLang="tr-TR" sz="2400" b="1" dirty="0" smtClean="0">
                <a:solidFill>
                  <a:srgbClr val="FF0000"/>
                </a:solidFill>
                <a:latin typeface="Times New Roman" panose="02020603050405020304" pitchFamily="18" charset="0"/>
                <a:cs typeface="Times New Roman" panose="02020603050405020304" pitchFamily="18" charset="0"/>
              </a:rPr>
              <a:t>CİNSEL SÖMÜRÜ: </a:t>
            </a:r>
          </a:p>
          <a:p>
            <a:pPr marL="285750" indent="-285750">
              <a:buFont typeface="Arial" panose="020B0604020202020204" pitchFamily="34" charset="0"/>
              <a:buChar char="•"/>
            </a:pPr>
            <a:endParaRPr lang="tr-TR" altLang="tr-TR" sz="24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altLang="tr-TR" sz="2400" dirty="0" smtClean="0">
                <a:latin typeface="Times New Roman" panose="02020603050405020304" pitchFamily="18" charset="0"/>
                <a:cs typeface="Times New Roman" panose="02020603050405020304" pitchFamily="18" charset="0"/>
              </a:rPr>
              <a:t>Çocuğa veya üçüncü kişilere para ve benzeri şeylerin verilmesi karşılığında çocuğun yetişkin tarafından cinsel olarak kullanılmasıdır. </a:t>
            </a:r>
          </a:p>
          <a:p>
            <a:pPr marL="285750" indent="-285750">
              <a:buFont typeface="Arial" panose="020B0604020202020204" pitchFamily="34" charset="0"/>
              <a:buChar char="•"/>
            </a:pPr>
            <a:r>
              <a:rPr lang="tr-TR" altLang="tr-TR" sz="2400" dirty="0" smtClean="0">
                <a:latin typeface="Times New Roman" panose="02020603050405020304" pitchFamily="18" charset="0"/>
                <a:cs typeface="Times New Roman" panose="02020603050405020304" pitchFamily="18" charset="0"/>
              </a:rPr>
              <a:t>(Fuhuş, pornografi, cinsel sömürü amaçlı kullanma, çocuk seksi turizmi, erken evlendirme,….)</a:t>
            </a:r>
            <a:endParaRPr lang="tr-TR" altLang="tr-TR" sz="2400" dirty="0">
              <a:latin typeface="Times New Roman" panose="02020603050405020304" pitchFamily="18" charset="0"/>
              <a:cs typeface="Times New Roman" panose="02020603050405020304" pitchFamily="18" charset="0"/>
            </a:endParaRPr>
          </a:p>
        </p:txBody>
      </p:sp>
      <p:pic>
        <p:nvPicPr>
          <p:cNvPr id="9218" name="Picture 2" descr="C:\Users\Osman\Desktop\16c_c3d0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3501008"/>
            <a:ext cx="4104455" cy="316835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Osman\Desktop\urkuten_rakam_her_yil_150_bin_cocuk_cinsel_istismar_magduru_h72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1726" y="3500292"/>
            <a:ext cx="4302274" cy="3145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1290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kingston\istismar 2012\rsm\HSekerci_2011_09_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15904"/>
            <a:ext cx="8215313" cy="593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7335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93679" y="188640"/>
            <a:ext cx="7920880" cy="61555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endParaRPr lang="tr-TR" sz="500" b="1" dirty="0" smtClean="0">
              <a:latin typeface="Times New Roman" panose="02020603050405020304" pitchFamily="18" charset="0"/>
              <a:cs typeface="Times New Roman" panose="02020603050405020304" pitchFamily="18" charset="0"/>
            </a:endParaRPr>
          </a:p>
          <a:p>
            <a:pPr algn="ctr"/>
            <a:r>
              <a:rPr lang="tr-TR" sz="2400" b="1" dirty="0" smtClean="0">
                <a:latin typeface="Times New Roman" panose="02020603050405020304" pitchFamily="18" charset="0"/>
                <a:cs typeface="Times New Roman" panose="02020603050405020304" pitchFamily="18" charset="0"/>
              </a:rPr>
              <a:t>NEDEN ÇOCUK İHMALİ VE İSTİSMARI SEMİNERİ ?</a:t>
            </a:r>
          </a:p>
          <a:p>
            <a:pPr algn="ctr"/>
            <a:endParaRPr lang="tr-TR" sz="500" dirty="0"/>
          </a:p>
        </p:txBody>
      </p:sp>
      <p:sp>
        <p:nvSpPr>
          <p:cNvPr id="4" name="Metin kutusu 3"/>
          <p:cNvSpPr txBox="1"/>
          <p:nvPr/>
        </p:nvSpPr>
        <p:spPr>
          <a:xfrm>
            <a:off x="395536" y="937751"/>
            <a:ext cx="8280920" cy="3139321"/>
          </a:xfrm>
          <a:prstGeom prst="rect">
            <a:avLst/>
          </a:prstGeom>
          <a:noFill/>
        </p:spPr>
        <p:txBody>
          <a:bodyPr wrap="square" rtlCol="0">
            <a:spAutoFit/>
          </a:bodyPr>
          <a:lstStyle/>
          <a:p>
            <a:pPr marL="285750" indent="-285750">
              <a:buFont typeface="Wingdings" panose="05000000000000000000" pitchFamily="2" charset="2"/>
              <a:buChar char="v"/>
            </a:pPr>
            <a:r>
              <a:rPr lang="tr-TR" altLang="tr-TR" dirty="0">
                <a:latin typeface="Times New Roman" panose="02020603050405020304" pitchFamily="18" charset="0"/>
                <a:cs typeface="Times New Roman" panose="02020603050405020304" pitchFamily="18" charset="0"/>
              </a:rPr>
              <a:t>Çünkü; </a:t>
            </a:r>
            <a:r>
              <a:rPr lang="tr-TR" altLang="tr-TR" dirty="0" smtClean="0">
                <a:latin typeface="Times New Roman" panose="02020603050405020304" pitchFamily="18" charset="0"/>
                <a:cs typeface="Times New Roman" panose="02020603050405020304" pitchFamily="18" charset="0"/>
              </a:rPr>
              <a:t>Türkiye’de  </a:t>
            </a:r>
            <a:r>
              <a:rPr lang="tr-TR" altLang="tr-TR" dirty="0">
                <a:latin typeface="Times New Roman" panose="02020603050405020304" pitchFamily="18" charset="0"/>
                <a:cs typeface="Times New Roman" panose="02020603050405020304" pitchFamily="18" charset="0"/>
              </a:rPr>
              <a:t>her gün çocuklar mutlaka ya duygusal istismar ya fiziksel istismar </a:t>
            </a:r>
            <a:r>
              <a:rPr lang="tr-TR" altLang="tr-TR" dirty="0" smtClean="0">
                <a:latin typeface="Times New Roman" panose="02020603050405020304" pitchFamily="18" charset="0"/>
                <a:cs typeface="Times New Roman" panose="02020603050405020304" pitchFamily="18" charset="0"/>
              </a:rPr>
              <a:t>ya da </a:t>
            </a:r>
            <a:r>
              <a:rPr lang="tr-TR" altLang="tr-TR" dirty="0">
                <a:latin typeface="Times New Roman" panose="02020603050405020304" pitchFamily="18" charset="0"/>
                <a:cs typeface="Times New Roman" panose="02020603050405020304" pitchFamily="18" charset="0"/>
              </a:rPr>
              <a:t>cinsel istismara maruz </a:t>
            </a:r>
            <a:r>
              <a:rPr lang="tr-TR" altLang="tr-TR" dirty="0" smtClean="0">
                <a:latin typeface="Times New Roman" panose="02020603050405020304" pitchFamily="18" charset="0"/>
                <a:cs typeface="Times New Roman" panose="02020603050405020304" pitchFamily="18" charset="0"/>
              </a:rPr>
              <a:t>kalıyor. </a:t>
            </a:r>
          </a:p>
          <a:p>
            <a:pPr marL="285750" indent="-285750">
              <a:buFont typeface="Wingdings" panose="05000000000000000000" pitchFamily="2" charset="2"/>
              <a:buChar char="v"/>
            </a:pPr>
            <a:endParaRPr lang="tr-TR" altLang="tr-TR" sz="11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tr-TR" dirty="0" smtClean="0">
                <a:latin typeface="Times New Roman" panose="02020603050405020304" pitchFamily="18" charset="0"/>
                <a:cs typeface="Times New Roman" panose="02020603050405020304" pitchFamily="18" charset="0"/>
              </a:rPr>
              <a:t>Çünkü;  Dünya’da </a:t>
            </a:r>
            <a:r>
              <a:rPr lang="tr-TR" dirty="0">
                <a:latin typeface="Times New Roman" panose="02020603050405020304" pitchFamily="18" charset="0"/>
                <a:cs typeface="Times New Roman" panose="02020603050405020304" pitchFamily="18" charset="0"/>
              </a:rPr>
              <a:t>çocuk istismarı %1 ila %10 arasında değişirken, Türkiye'de bu oran %10 ila %53 arasındadır</a:t>
            </a:r>
            <a:r>
              <a:rPr lang="tr-TR"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endParaRPr lang="tr-TR" altLang="tr-TR" sz="11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tr-TR" altLang="tr-TR" dirty="0">
                <a:latin typeface="Times New Roman" panose="02020603050405020304" pitchFamily="18" charset="0"/>
                <a:cs typeface="Times New Roman" panose="02020603050405020304" pitchFamily="18" charset="0"/>
              </a:rPr>
              <a:t>Çünkü; Türkiye de her 5 kız çocuğundan 2’si</a:t>
            </a:r>
            <a:r>
              <a:rPr lang="tr-TR" altLang="tr-TR" dirty="0" smtClean="0">
                <a:latin typeface="Times New Roman" panose="02020603050405020304" pitchFamily="18" charset="0"/>
                <a:cs typeface="Times New Roman" panose="02020603050405020304" pitchFamily="18" charset="0"/>
              </a:rPr>
              <a:t>, her  </a:t>
            </a:r>
            <a:r>
              <a:rPr lang="tr-TR" altLang="tr-TR" dirty="0">
                <a:latin typeface="Times New Roman" panose="02020603050405020304" pitchFamily="18" charset="0"/>
                <a:cs typeface="Times New Roman" panose="02020603050405020304" pitchFamily="18" charset="0"/>
              </a:rPr>
              <a:t>10 erkek çocuğundan </a:t>
            </a:r>
            <a:r>
              <a:rPr lang="tr-TR" altLang="tr-TR" dirty="0" smtClean="0">
                <a:latin typeface="Times New Roman" panose="02020603050405020304" pitchFamily="18" charset="0"/>
                <a:cs typeface="Times New Roman" panose="02020603050405020304" pitchFamily="18" charset="0"/>
              </a:rPr>
              <a:t>3’ü cinsel </a:t>
            </a:r>
            <a:r>
              <a:rPr lang="tr-TR" altLang="tr-TR" dirty="0">
                <a:latin typeface="Times New Roman" panose="02020603050405020304" pitchFamily="18" charset="0"/>
                <a:cs typeface="Times New Roman" panose="02020603050405020304" pitchFamily="18" charset="0"/>
              </a:rPr>
              <a:t>istismara maruz  </a:t>
            </a:r>
            <a:r>
              <a:rPr lang="tr-TR" altLang="tr-TR" dirty="0" smtClean="0">
                <a:latin typeface="Times New Roman" panose="02020603050405020304" pitchFamily="18" charset="0"/>
                <a:cs typeface="Times New Roman" panose="02020603050405020304" pitchFamily="18" charset="0"/>
              </a:rPr>
              <a:t>kalıyor</a:t>
            </a:r>
          </a:p>
          <a:p>
            <a:pPr marL="285750" indent="-285750">
              <a:buFont typeface="Wingdings" panose="05000000000000000000" pitchFamily="2" charset="2"/>
              <a:buChar char="v"/>
            </a:pPr>
            <a:endParaRPr lang="tr-TR" altLang="tr-TR" sz="11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tr-TR" altLang="tr-TR" b="1" dirty="0">
                <a:solidFill>
                  <a:srgbClr val="FF0000"/>
                </a:solidFill>
                <a:latin typeface="Times New Roman" panose="02020603050405020304" pitchFamily="18" charset="0"/>
                <a:cs typeface="Times New Roman" panose="02020603050405020304" pitchFamily="18" charset="0"/>
              </a:rPr>
              <a:t>Amacımız çocuk ihmal ve istismarı konusunda </a:t>
            </a:r>
            <a:r>
              <a:rPr lang="tr-TR" altLang="tr-TR" b="1" dirty="0" smtClean="0">
                <a:solidFill>
                  <a:srgbClr val="FF0000"/>
                </a:solidFill>
                <a:latin typeface="Times New Roman" panose="02020603050405020304" pitchFamily="18" charset="0"/>
                <a:cs typeface="Times New Roman" panose="02020603050405020304" pitchFamily="18" charset="0"/>
              </a:rPr>
              <a:t>siz velilerimize </a:t>
            </a:r>
            <a:r>
              <a:rPr lang="tr-TR" altLang="tr-TR" b="1" dirty="0">
                <a:solidFill>
                  <a:srgbClr val="FF0000"/>
                </a:solidFill>
                <a:latin typeface="Times New Roman" panose="02020603050405020304" pitchFamily="18" charset="0"/>
                <a:cs typeface="Times New Roman" panose="02020603050405020304" pitchFamily="18" charset="0"/>
              </a:rPr>
              <a:t>açıklayıcı </a:t>
            </a:r>
            <a:r>
              <a:rPr lang="tr-TR" altLang="tr-TR" b="1" dirty="0" smtClean="0">
                <a:solidFill>
                  <a:srgbClr val="FF0000"/>
                </a:solidFill>
                <a:latin typeface="Times New Roman" panose="02020603050405020304" pitchFamily="18" charset="0"/>
                <a:cs typeface="Times New Roman" panose="02020603050405020304" pitchFamily="18" charset="0"/>
              </a:rPr>
              <a:t>bilgi </a:t>
            </a:r>
            <a:r>
              <a:rPr lang="tr-TR" altLang="tr-TR" b="1" dirty="0">
                <a:solidFill>
                  <a:srgbClr val="FF0000"/>
                </a:solidFill>
                <a:latin typeface="Times New Roman" panose="02020603050405020304" pitchFamily="18" charset="0"/>
                <a:cs typeface="Times New Roman" panose="02020603050405020304" pitchFamily="18" charset="0"/>
              </a:rPr>
              <a:t>aktarmaktır.</a:t>
            </a:r>
          </a:p>
          <a:p>
            <a:endParaRPr lang="tr-TR" dirty="0">
              <a:latin typeface="Times New Roman" panose="02020603050405020304" pitchFamily="18" charset="0"/>
              <a:cs typeface="Times New Roman" panose="02020603050405020304" pitchFamily="18" charset="0"/>
            </a:endParaRPr>
          </a:p>
        </p:txBody>
      </p:sp>
      <p:pic>
        <p:nvPicPr>
          <p:cNvPr id="4099" name="Picture 3" descr="C:\Users\Osman\Desktop\hq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4320" y="3861048"/>
            <a:ext cx="532859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1750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11560" y="256292"/>
            <a:ext cx="7704856"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tr-TR" sz="3200" b="1" dirty="0" smtClean="0">
                <a:latin typeface="Times New Roman" panose="02020603050405020304" pitchFamily="18" charset="0"/>
                <a:cs typeface="Times New Roman" panose="02020603050405020304" pitchFamily="18" charset="0"/>
              </a:rPr>
              <a:t>CİNSEL İSTİSMARCI KİMDİR?</a:t>
            </a:r>
            <a:endParaRPr lang="tr-TR" sz="3200" b="1" dirty="0">
              <a:latin typeface="Times New Roman" panose="02020603050405020304" pitchFamily="18" charset="0"/>
              <a:cs typeface="Times New Roman" panose="02020603050405020304" pitchFamily="18" charset="0"/>
            </a:endParaRPr>
          </a:p>
        </p:txBody>
      </p:sp>
      <p:sp>
        <p:nvSpPr>
          <p:cNvPr id="3" name="Dikdörtgen 2"/>
          <p:cNvSpPr/>
          <p:nvPr/>
        </p:nvSpPr>
        <p:spPr>
          <a:xfrm>
            <a:off x="899592" y="980728"/>
            <a:ext cx="6912768" cy="6047809"/>
          </a:xfrm>
          <a:prstGeom prst="rect">
            <a:avLst/>
          </a:prstGeom>
        </p:spPr>
        <p:txBody>
          <a:bodyPr wrap="square">
            <a:spAutoFit/>
          </a:bodyPr>
          <a:lstStyle/>
          <a:p>
            <a:pPr marL="285750" indent="-285750" algn="just">
              <a:buFont typeface="Arial" panose="020B0604020202020204" pitchFamily="34" charset="0"/>
              <a:buChar char="•"/>
            </a:pPr>
            <a:r>
              <a:rPr lang="en-AU" altLang="tr-TR" dirty="0" err="1">
                <a:latin typeface="Times New Roman" panose="02020603050405020304" pitchFamily="18" charset="0"/>
                <a:cs typeface="Times New Roman" panose="02020603050405020304" pitchFamily="18" charset="0"/>
              </a:rPr>
              <a:t>Çocuğu</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cinsel</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olarak</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çekici</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bulan</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ve</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çocukla</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cinsel</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ilişkiyi</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erişkine</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tercih</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eden</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kişiler</a:t>
            </a:r>
            <a:r>
              <a:rPr lang="en-AU" altLang="tr-TR" dirty="0">
                <a:latin typeface="Times New Roman" panose="02020603050405020304" pitchFamily="18" charset="0"/>
                <a:cs typeface="Times New Roman" panose="02020603050405020304" pitchFamily="18" charset="0"/>
              </a:rPr>
              <a:t> (</a:t>
            </a:r>
            <a:r>
              <a:rPr lang="en-AU" altLang="tr-TR" dirty="0" err="1" smtClean="0">
                <a:latin typeface="Times New Roman" panose="02020603050405020304" pitchFamily="18" charset="0"/>
                <a:cs typeface="Times New Roman" panose="02020603050405020304" pitchFamily="18" charset="0"/>
              </a:rPr>
              <a:t>pedofil</a:t>
            </a:r>
            <a:r>
              <a:rPr lang="tr-TR" altLang="tr-TR" dirty="0">
                <a:latin typeface="Times New Roman" panose="02020603050405020304" pitchFamily="18" charset="0"/>
                <a:cs typeface="Times New Roman" panose="02020603050405020304" pitchFamily="18" charset="0"/>
              </a:rPr>
              <a:t>i</a:t>
            </a:r>
            <a:r>
              <a:rPr lang="en-AU" altLang="tr-TR" dirty="0" smtClean="0">
                <a:latin typeface="Times New Roman" panose="02020603050405020304" pitchFamily="18" charset="0"/>
                <a:cs typeface="Times New Roman" panose="02020603050405020304" pitchFamily="18" charset="0"/>
              </a:rPr>
              <a:t>)</a:t>
            </a:r>
            <a:endParaRPr lang="tr-TR" altLang="tr-TR"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tr-TR" altLang="tr-TR"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AU" altLang="tr-TR" dirty="0" err="1">
                <a:latin typeface="Times New Roman" panose="02020603050405020304" pitchFamily="18" charset="0"/>
                <a:cs typeface="Times New Roman" panose="02020603050405020304" pitchFamily="18" charset="0"/>
              </a:rPr>
              <a:t>Aslında</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erişkinleri</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tercih</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ede</a:t>
            </a:r>
            <a:r>
              <a:rPr lang="tr-TR" altLang="tr-TR" dirty="0">
                <a:latin typeface="Times New Roman" panose="02020603050405020304" pitchFamily="18" charset="0"/>
                <a:cs typeface="Times New Roman" panose="02020603050405020304" pitchFamily="18" charset="0"/>
              </a:rPr>
              <a:t>r</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ancak</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onlarla</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ilişkiye</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giremediği</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için</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çocukları</a:t>
            </a:r>
            <a:r>
              <a:rPr lang="en-AU" altLang="tr-TR" dirty="0">
                <a:latin typeface="Times New Roman" panose="02020603050405020304" pitchFamily="18" charset="0"/>
                <a:cs typeface="Times New Roman" panose="02020603050405020304" pitchFamily="18" charset="0"/>
              </a:rPr>
              <a:t> </a:t>
            </a:r>
            <a:r>
              <a:rPr lang="en-AU" altLang="tr-TR" dirty="0" err="1" smtClean="0">
                <a:latin typeface="Times New Roman" panose="02020603050405020304" pitchFamily="18" charset="0"/>
                <a:cs typeface="Times New Roman" panose="02020603050405020304" pitchFamily="18" charset="0"/>
              </a:rPr>
              <a:t>kullananlar</a:t>
            </a:r>
            <a:endParaRPr lang="tr-TR" altLang="tr-TR"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tr-TR" alt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AU" altLang="tr-TR" dirty="0" err="1">
                <a:latin typeface="Times New Roman" panose="02020603050405020304" pitchFamily="18" charset="0"/>
                <a:cs typeface="Times New Roman" panose="02020603050405020304" pitchFamily="18" charset="0"/>
              </a:rPr>
              <a:t>Özgüveni</a:t>
            </a:r>
            <a:r>
              <a:rPr lang="en-AU" altLang="tr-TR" dirty="0">
                <a:latin typeface="Times New Roman" panose="02020603050405020304" pitchFamily="18" charset="0"/>
                <a:cs typeface="Times New Roman" panose="02020603050405020304" pitchFamily="18" charset="0"/>
              </a:rPr>
              <a:t> </a:t>
            </a:r>
            <a:r>
              <a:rPr lang="en-AU" altLang="tr-TR" dirty="0" err="1" smtClean="0">
                <a:latin typeface="Times New Roman" panose="02020603050405020304" pitchFamily="18" charset="0"/>
                <a:cs typeface="Times New Roman" panose="02020603050405020304" pitchFamily="18" charset="0"/>
              </a:rPr>
              <a:t>düşük</a:t>
            </a:r>
            <a:r>
              <a:rPr lang="tr-TR" altLang="tr-TR" dirty="0" smtClean="0">
                <a:latin typeface="Times New Roman" panose="02020603050405020304" pitchFamily="18" charset="0"/>
                <a:cs typeface="Times New Roman" panose="02020603050405020304" pitchFamily="18" charset="0"/>
              </a:rPr>
              <a:t> kişiler</a:t>
            </a:r>
          </a:p>
          <a:p>
            <a:pPr marL="285750" indent="-285750" algn="just">
              <a:buFont typeface="Arial" panose="020B0604020202020204" pitchFamily="34" charset="0"/>
              <a:buChar char="•"/>
            </a:pPr>
            <a:endParaRPr lang="tr-TR" altLang="tr-TR"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AU" altLang="tr-TR" dirty="0" err="1">
                <a:latin typeface="Times New Roman" panose="02020603050405020304" pitchFamily="18" charset="0"/>
                <a:cs typeface="Times New Roman" panose="02020603050405020304" pitchFamily="18" charset="0"/>
              </a:rPr>
              <a:t>Psikiyatrik</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sorun</a:t>
            </a:r>
            <a:r>
              <a:rPr lang="tr-TR" altLang="tr-TR" dirty="0" err="1">
                <a:latin typeface="Times New Roman" panose="02020603050405020304" pitchFamily="18" charset="0"/>
                <a:cs typeface="Times New Roman" panose="02020603050405020304" pitchFamily="18" charset="0"/>
              </a:rPr>
              <a:t>lu</a:t>
            </a:r>
            <a:r>
              <a:rPr lang="tr-TR" altLang="tr-TR" dirty="0">
                <a:latin typeface="Times New Roman" panose="02020603050405020304" pitchFamily="18" charset="0"/>
                <a:cs typeface="Times New Roman" panose="02020603050405020304" pitchFamily="18" charset="0"/>
              </a:rPr>
              <a:t> </a:t>
            </a:r>
            <a:r>
              <a:rPr lang="tr-TR" altLang="tr-TR" dirty="0" smtClean="0">
                <a:latin typeface="Times New Roman" panose="02020603050405020304" pitchFamily="18" charset="0"/>
                <a:cs typeface="Times New Roman" panose="02020603050405020304" pitchFamily="18" charset="0"/>
              </a:rPr>
              <a:t>kişiler</a:t>
            </a:r>
          </a:p>
          <a:p>
            <a:pPr marL="285750" indent="-285750" algn="just">
              <a:buFont typeface="Arial" panose="020B0604020202020204" pitchFamily="34" charset="0"/>
              <a:buChar char="•"/>
            </a:pPr>
            <a:endParaRPr lang="tr-TR" altLang="tr-TR"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AU" altLang="tr-TR" dirty="0" err="1">
                <a:latin typeface="Times New Roman" panose="02020603050405020304" pitchFamily="18" charset="0"/>
                <a:cs typeface="Times New Roman" panose="02020603050405020304" pitchFamily="18" charset="0"/>
              </a:rPr>
              <a:t>Sanılanın</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aksine</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serseri</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görünümlü</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pis</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biri</a:t>
            </a:r>
            <a:r>
              <a:rPr lang="en-AU" altLang="tr-TR" dirty="0">
                <a:latin typeface="Times New Roman" panose="02020603050405020304" pitchFamily="18" charset="0"/>
                <a:cs typeface="Times New Roman" panose="02020603050405020304" pitchFamily="18" charset="0"/>
              </a:rPr>
              <a:t> </a:t>
            </a:r>
            <a:r>
              <a:rPr lang="en-AU" altLang="tr-TR" dirty="0" err="1" smtClean="0">
                <a:latin typeface="Times New Roman" panose="02020603050405020304" pitchFamily="18" charset="0"/>
                <a:cs typeface="Times New Roman" panose="02020603050405020304" pitchFamily="18" charset="0"/>
              </a:rPr>
              <a:t>değildir</a:t>
            </a:r>
            <a:r>
              <a:rPr lang="tr-TR" altLang="tr-TR" dirty="0" err="1" smtClean="0">
                <a:latin typeface="Times New Roman" panose="02020603050405020304" pitchFamily="18" charset="0"/>
                <a:cs typeface="Times New Roman" panose="02020603050405020304" pitchFamily="18" charset="0"/>
              </a:rPr>
              <a:t>ler</a:t>
            </a:r>
            <a:endParaRPr lang="tr-TR" altLang="tr-TR"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AU" alt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AU" altLang="tr-TR" dirty="0" err="1">
                <a:latin typeface="Times New Roman" panose="02020603050405020304" pitchFamily="18" charset="0"/>
                <a:cs typeface="Times New Roman" panose="02020603050405020304" pitchFamily="18" charset="0"/>
              </a:rPr>
              <a:t>Çocukların</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güvenini</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kazanabilen</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onlarla</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yakın</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ilişki</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kurabilen</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düzgün</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görünümlü</a:t>
            </a:r>
            <a:r>
              <a:rPr lang="en-AU" altLang="tr-TR" dirty="0">
                <a:latin typeface="Times New Roman" panose="02020603050405020304" pitchFamily="18" charset="0"/>
                <a:cs typeface="Times New Roman" panose="02020603050405020304" pitchFamily="18" charset="0"/>
              </a:rPr>
              <a:t> </a:t>
            </a:r>
            <a:r>
              <a:rPr lang="en-AU" altLang="tr-TR" dirty="0" err="1" smtClean="0">
                <a:latin typeface="Times New Roman" panose="02020603050405020304" pitchFamily="18" charset="0"/>
                <a:cs typeface="Times New Roman" panose="02020603050405020304" pitchFamily="18" charset="0"/>
              </a:rPr>
              <a:t>insanlardır</a:t>
            </a:r>
            <a:endParaRPr lang="tr-TR" altLang="tr-TR" dirty="0" smtClean="0">
              <a:latin typeface="Times New Roman" panose="02020603050405020304" pitchFamily="18" charset="0"/>
              <a:cs typeface="Times New Roman" panose="02020603050405020304" pitchFamily="18" charset="0"/>
            </a:endParaRPr>
          </a:p>
          <a:p>
            <a:pPr algn="just"/>
            <a:endParaRPr lang="tr-TR" alt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AU" altLang="tr-TR" dirty="0" err="1">
                <a:latin typeface="Times New Roman" panose="02020603050405020304" pitchFamily="18" charset="0"/>
                <a:cs typeface="Times New Roman" panose="02020603050405020304" pitchFamily="18" charset="0"/>
              </a:rPr>
              <a:t>Olguların</a:t>
            </a:r>
            <a:r>
              <a:rPr lang="en-AU" altLang="tr-TR" dirty="0">
                <a:latin typeface="Times New Roman" panose="02020603050405020304" pitchFamily="18" charset="0"/>
                <a:cs typeface="Times New Roman" panose="02020603050405020304" pitchFamily="18" charset="0"/>
              </a:rPr>
              <a:t> %50 </a:t>
            </a:r>
            <a:r>
              <a:rPr lang="en-AU" altLang="tr-TR" dirty="0" err="1">
                <a:latin typeface="Times New Roman" panose="02020603050405020304" pitchFamily="18" charset="0"/>
                <a:cs typeface="Times New Roman" panose="02020603050405020304" pitchFamily="18" charset="0"/>
              </a:rPr>
              <a:t>sinde</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aileden</a:t>
            </a:r>
            <a:r>
              <a:rPr lang="en-AU" altLang="tr-TR" dirty="0">
                <a:latin typeface="Times New Roman" panose="02020603050405020304" pitchFamily="18" charset="0"/>
                <a:cs typeface="Times New Roman" panose="02020603050405020304" pitchFamily="18" charset="0"/>
              </a:rPr>
              <a:t> </a:t>
            </a:r>
            <a:r>
              <a:rPr lang="en-AU" altLang="tr-TR" dirty="0" err="1">
                <a:latin typeface="Times New Roman" panose="02020603050405020304" pitchFamily="18" charset="0"/>
                <a:cs typeface="Times New Roman" panose="02020603050405020304" pitchFamily="18" charset="0"/>
              </a:rPr>
              <a:t>birisi</a:t>
            </a:r>
            <a:r>
              <a:rPr lang="tr-TR" altLang="tr-TR" dirty="0">
                <a:latin typeface="Times New Roman" panose="02020603050405020304" pitchFamily="18" charset="0"/>
                <a:cs typeface="Times New Roman" panose="02020603050405020304" pitchFamily="18" charset="0"/>
              </a:rPr>
              <a:t> , olguların % 70 inde ailenin tanıdığı birisidir,% 90’ı çocuğun tanıdığı </a:t>
            </a:r>
            <a:r>
              <a:rPr lang="tr-TR" altLang="tr-TR" dirty="0" smtClean="0">
                <a:latin typeface="Times New Roman" panose="02020603050405020304" pitchFamily="18" charset="0"/>
                <a:cs typeface="Times New Roman" panose="02020603050405020304" pitchFamily="18" charset="0"/>
              </a:rPr>
              <a:t>biridir</a:t>
            </a:r>
          </a:p>
          <a:p>
            <a:pPr marL="285750" indent="-285750" algn="just">
              <a:buFont typeface="Arial" panose="020B0604020202020204" pitchFamily="34" charset="0"/>
              <a:buChar char="•"/>
            </a:pPr>
            <a:endParaRPr lang="tr-TR" alt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altLang="tr-TR" dirty="0">
                <a:latin typeface="Times New Roman" panose="02020603050405020304" pitchFamily="18" charset="0"/>
                <a:cs typeface="Times New Roman" panose="02020603050405020304" pitchFamily="18" charset="0"/>
              </a:rPr>
              <a:t>İstismarcının geçmişinde cinsel istismar öyküsü  olma ihtimali </a:t>
            </a:r>
            <a:r>
              <a:rPr lang="tr-TR" altLang="tr-TR" dirty="0" smtClean="0">
                <a:latin typeface="Times New Roman" panose="02020603050405020304" pitchFamily="18" charset="0"/>
                <a:cs typeface="Times New Roman" panose="02020603050405020304" pitchFamily="18" charset="0"/>
              </a:rPr>
              <a:t>yüksektir</a:t>
            </a:r>
            <a:endParaRPr lang="en-AU" altLang="tr-TR"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endParaRPr lang="tr-TR" alt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152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1484784"/>
            <a:ext cx="7128792" cy="3831818"/>
          </a:xfrm>
          <a:prstGeom prst="rect">
            <a:avLst/>
          </a:prstGeom>
        </p:spPr>
        <p:txBody>
          <a:bodyPr wrap="square">
            <a:spAutoFit/>
          </a:bodyPr>
          <a:lstStyle/>
          <a:p>
            <a:pPr marL="285750" indent="-285750">
              <a:lnSpc>
                <a:spcPct val="150000"/>
              </a:lnSpc>
              <a:buFont typeface="Arial" panose="020B0604020202020204" pitchFamily="34" charset="0"/>
              <a:buChar char="•"/>
            </a:pPr>
            <a:r>
              <a:rPr lang="tr-TR" altLang="tr-TR" dirty="0"/>
              <a:t>İstismarcı kişi mağduru elinde tutmak için her yolu dener</a:t>
            </a:r>
          </a:p>
          <a:p>
            <a:pPr marL="285750" indent="-285750">
              <a:lnSpc>
                <a:spcPct val="150000"/>
              </a:lnSpc>
              <a:buFont typeface="Arial" panose="020B0604020202020204" pitchFamily="34" charset="0"/>
              <a:buChar char="•"/>
            </a:pPr>
            <a:r>
              <a:rPr lang="tr-TR" altLang="tr-TR" dirty="0"/>
              <a:t>İstismarcının eylemi devam ettiren şey mağdurun bu durumu kimseyle </a:t>
            </a:r>
            <a:r>
              <a:rPr lang="tr-TR" altLang="tr-TR" b="1" dirty="0">
                <a:solidFill>
                  <a:srgbClr val="FF0000"/>
                </a:solidFill>
              </a:rPr>
              <a:t>paylaşmamasıdır.</a:t>
            </a:r>
          </a:p>
          <a:p>
            <a:pPr marL="285750" indent="-285750">
              <a:lnSpc>
                <a:spcPct val="150000"/>
              </a:lnSpc>
              <a:buFont typeface="Arial" panose="020B0604020202020204" pitchFamily="34" charset="0"/>
              <a:buChar char="•"/>
            </a:pPr>
            <a:r>
              <a:rPr lang="tr-TR" altLang="tr-TR" dirty="0"/>
              <a:t>İstismarcı kendisini çevresine iyi kalpli, babacan, </a:t>
            </a:r>
            <a:r>
              <a:rPr lang="tr-TR" altLang="tr-TR" dirty="0" smtClean="0"/>
              <a:t>yardımsever, düşünceli, kibar</a:t>
            </a:r>
            <a:r>
              <a:rPr lang="tr-TR" altLang="tr-TR" dirty="0"/>
              <a:t>, </a:t>
            </a:r>
            <a:r>
              <a:rPr lang="tr-TR" altLang="tr-TR" dirty="0" smtClean="0"/>
              <a:t> vb</a:t>
            </a:r>
            <a:r>
              <a:rPr lang="tr-TR" altLang="tr-TR" dirty="0"/>
              <a:t>. biri olarak gösterir</a:t>
            </a:r>
            <a:r>
              <a:rPr lang="tr-TR" altLang="tr-TR" dirty="0" smtClean="0"/>
              <a:t>. Bu </a:t>
            </a:r>
            <a:r>
              <a:rPr lang="tr-TR" altLang="tr-TR" dirty="0"/>
              <a:t>özelliklerinden dolayı kimse onlardan</a:t>
            </a:r>
            <a:r>
              <a:rPr lang="tr-TR" altLang="tr-TR" b="1" dirty="0">
                <a:solidFill>
                  <a:srgbClr val="FF0000"/>
                </a:solidFill>
              </a:rPr>
              <a:t> şüphelenmez</a:t>
            </a:r>
            <a:r>
              <a:rPr lang="tr-TR" altLang="tr-TR" dirty="0"/>
              <a:t>.</a:t>
            </a:r>
          </a:p>
          <a:p>
            <a:pPr marL="285750" indent="-285750">
              <a:lnSpc>
                <a:spcPct val="150000"/>
              </a:lnSpc>
              <a:buFont typeface="Arial" panose="020B0604020202020204" pitchFamily="34" charset="0"/>
              <a:buChar char="•"/>
            </a:pPr>
            <a:r>
              <a:rPr lang="tr-TR" altLang="tr-TR" dirty="0"/>
              <a:t>Bir çok vakada istismarcı hiç </a:t>
            </a:r>
            <a:r>
              <a:rPr lang="tr-TR" altLang="tr-TR" b="1" dirty="0">
                <a:solidFill>
                  <a:srgbClr val="FF0000"/>
                </a:solidFill>
              </a:rPr>
              <a:t>tahmin bile edilemeyen </a:t>
            </a:r>
            <a:r>
              <a:rPr lang="tr-TR" altLang="tr-TR" dirty="0"/>
              <a:t>kişilerdir.</a:t>
            </a:r>
          </a:p>
          <a:p>
            <a:pPr marL="285750" indent="-285750">
              <a:lnSpc>
                <a:spcPct val="150000"/>
              </a:lnSpc>
              <a:buFont typeface="Arial" panose="020B0604020202020204" pitchFamily="34" charset="0"/>
              <a:buChar char="•"/>
            </a:pPr>
            <a:r>
              <a:rPr lang="tr-TR" altLang="tr-TR" dirty="0"/>
              <a:t>İstismarcı genellikle kendisine karşı koyamayacak kişileri kurban olarak seçer.(</a:t>
            </a:r>
            <a:r>
              <a:rPr lang="tr-TR" altLang="tr-TR" b="1" dirty="0">
                <a:solidFill>
                  <a:srgbClr val="FF0000"/>
                </a:solidFill>
              </a:rPr>
              <a:t>çocuk ve gücünün yettiği kişiler</a:t>
            </a:r>
            <a:r>
              <a:rPr lang="tr-TR" altLang="tr-TR" dirty="0"/>
              <a:t>) </a:t>
            </a:r>
          </a:p>
        </p:txBody>
      </p:sp>
      <p:sp>
        <p:nvSpPr>
          <p:cNvPr id="3" name="Metin kutusu 2"/>
          <p:cNvSpPr txBox="1"/>
          <p:nvPr/>
        </p:nvSpPr>
        <p:spPr>
          <a:xfrm>
            <a:off x="395536" y="548680"/>
            <a:ext cx="7704856"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tr-TR" sz="3200" b="1" dirty="0" smtClean="0">
                <a:latin typeface="Times New Roman" panose="02020603050405020304" pitchFamily="18" charset="0"/>
                <a:cs typeface="Times New Roman" panose="02020603050405020304" pitchFamily="18" charset="0"/>
              </a:rPr>
              <a:t>CİNSEL İSTİSMARCI KİMDİR?</a:t>
            </a:r>
            <a:endParaRPr lang="tr-T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31922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AU" b="1"/>
              <a:t>İstismar Sürecinin Aşamaları</a:t>
            </a:r>
            <a:endParaRPr lang="tr-TR" b="1"/>
          </a:p>
        </p:txBody>
      </p:sp>
      <p:sp>
        <p:nvSpPr>
          <p:cNvPr id="109571" name="Rectangle 3"/>
          <p:cNvSpPr>
            <a:spLocks noGrp="1" noChangeArrowheads="1"/>
          </p:cNvSpPr>
          <p:nvPr>
            <p:ph type="body" idx="1"/>
          </p:nvPr>
        </p:nvSpPr>
        <p:spPr>
          <a:xfrm>
            <a:off x="468313" y="1268413"/>
            <a:ext cx="6048375" cy="5184775"/>
          </a:xfrm>
        </p:spPr>
        <p:txBody>
          <a:bodyPr/>
          <a:lstStyle/>
          <a:p>
            <a:pPr>
              <a:buFont typeface="Wingdings" pitchFamily="2" charset="2"/>
              <a:buNone/>
            </a:pPr>
            <a:r>
              <a:rPr lang="en-AU" sz="3600" u="sng"/>
              <a:t>HAZIRLIK</a:t>
            </a:r>
            <a:r>
              <a:rPr lang="tr-TR" sz="3600"/>
              <a:t> </a:t>
            </a:r>
          </a:p>
          <a:p>
            <a:r>
              <a:rPr lang="en-AU">
                <a:effectLst/>
              </a:rPr>
              <a:t>Çocuk ile yalnız kalma, kandırma, güven sağlama, çocuktan yardım isteme çocuğa cinsel ilişkiyi oyun gibi doğal bir etkinlik içersinde, sevginin bir biçimi olarak sunma, şiddet  ya da tehdit kullanma.</a:t>
            </a:r>
          </a:p>
          <a:p>
            <a:endParaRPr lang="tr-TR"/>
          </a:p>
        </p:txBody>
      </p:sp>
      <p:pic>
        <p:nvPicPr>
          <p:cNvPr id="109572" name="Picture 4" descr="09"/>
          <p:cNvPicPr>
            <a:picLocks noChangeAspect="1" noChangeArrowheads="1"/>
          </p:cNvPicPr>
          <p:nvPr/>
        </p:nvPicPr>
        <p:blipFill>
          <a:blip r:embed="rId2" cstate="print"/>
          <a:srcRect/>
          <a:stretch>
            <a:fillRect/>
          </a:stretch>
        </p:blipFill>
        <p:spPr bwMode="auto">
          <a:xfrm>
            <a:off x="6367463" y="1268413"/>
            <a:ext cx="2776537" cy="5256212"/>
          </a:xfrm>
          <a:prstGeom prst="rect">
            <a:avLst/>
          </a:prstGeom>
          <a:noFill/>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p:cTn id="7" dur="1000" fill="hold"/>
                                        <p:tgtEl>
                                          <p:spTgt spid="10957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957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9571">
                                            <p:txEl>
                                              <p:pRg st="0" end="0"/>
                                            </p:txEl>
                                          </p:spTgt>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09571">
                                            <p:txEl>
                                              <p:pRg st="1" end="1"/>
                                            </p:txEl>
                                          </p:spTgt>
                                        </p:tgtEl>
                                        <p:attrNameLst>
                                          <p:attrName>style.visibility</p:attrName>
                                        </p:attrNameLst>
                                      </p:cBhvr>
                                      <p:to>
                                        <p:strVal val="visible"/>
                                      </p:to>
                                    </p:set>
                                    <p:anim calcmode="lin" valueType="num">
                                      <p:cBhvr additive="base">
                                        <p:cTn id="13" dur="1000" fill="hold"/>
                                        <p:tgtEl>
                                          <p:spTgt spid="109571">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095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AU" b="1" dirty="0" err="1">
                <a:solidFill>
                  <a:srgbClr val="1C1C1C"/>
                </a:solidFill>
              </a:rPr>
              <a:t>İstismar</a:t>
            </a:r>
            <a:r>
              <a:rPr lang="en-AU" b="1" dirty="0">
                <a:solidFill>
                  <a:srgbClr val="1C1C1C"/>
                </a:solidFill>
              </a:rPr>
              <a:t> </a:t>
            </a:r>
            <a:r>
              <a:rPr lang="en-AU" b="1" dirty="0" err="1">
                <a:solidFill>
                  <a:srgbClr val="1C1C1C"/>
                </a:solidFill>
              </a:rPr>
              <a:t>Sürecinin</a:t>
            </a:r>
            <a:r>
              <a:rPr lang="en-AU" b="1" dirty="0">
                <a:solidFill>
                  <a:srgbClr val="1C1C1C"/>
                </a:solidFill>
              </a:rPr>
              <a:t> </a:t>
            </a:r>
            <a:r>
              <a:rPr lang="en-AU" b="1" dirty="0" err="1">
                <a:solidFill>
                  <a:srgbClr val="1C1C1C"/>
                </a:solidFill>
              </a:rPr>
              <a:t>Aşamaları</a:t>
            </a:r>
            <a:endParaRPr lang="tr-TR" b="1" dirty="0">
              <a:solidFill>
                <a:srgbClr val="1C1C1C"/>
              </a:solidFill>
            </a:endParaRPr>
          </a:p>
        </p:txBody>
      </p:sp>
      <p:sp>
        <p:nvSpPr>
          <p:cNvPr id="110595" name="Rectangle 3"/>
          <p:cNvSpPr>
            <a:spLocks noGrp="1" noChangeArrowheads="1"/>
          </p:cNvSpPr>
          <p:nvPr>
            <p:ph type="body" idx="1"/>
          </p:nvPr>
        </p:nvSpPr>
        <p:spPr/>
        <p:txBody>
          <a:bodyPr/>
          <a:lstStyle/>
          <a:p>
            <a:pPr>
              <a:buFont typeface="Wingdings" pitchFamily="2" charset="2"/>
              <a:buNone/>
            </a:pPr>
            <a:r>
              <a:rPr lang="en-AU" u="sng" dirty="0">
                <a:solidFill>
                  <a:schemeClr val="bg1"/>
                </a:solidFill>
              </a:rPr>
              <a:t>CİNSEL ETKİLEŞİM</a:t>
            </a:r>
            <a:r>
              <a:rPr lang="en-AU" dirty="0">
                <a:solidFill>
                  <a:schemeClr val="bg1"/>
                </a:solidFill>
              </a:rPr>
              <a:t>;</a:t>
            </a:r>
            <a:endParaRPr lang="tr-TR" dirty="0">
              <a:solidFill>
                <a:schemeClr val="bg1"/>
              </a:solidFill>
            </a:endParaRPr>
          </a:p>
          <a:p>
            <a:r>
              <a:rPr lang="tr-TR" sz="4000" dirty="0"/>
              <a:t>......</a:t>
            </a:r>
            <a:r>
              <a:rPr lang="en-AU" sz="4000" dirty="0" err="1"/>
              <a:t>çıplaklığa</a:t>
            </a:r>
            <a:r>
              <a:rPr lang="en-AU" sz="4000" dirty="0"/>
              <a:t> </a:t>
            </a:r>
            <a:r>
              <a:rPr lang="en-AU" sz="4000" dirty="0" err="1"/>
              <a:t>maruz</a:t>
            </a:r>
            <a:r>
              <a:rPr lang="en-AU" sz="4000" dirty="0"/>
              <a:t> </a:t>
            </a:r>
            <a:r>
              <a:rPr lang="en-AU" sz="4000" dirty="0" err="1"/>
              <a:t>bırakma</a:t>
            </a:r>
            <a:r>
              <a:rPr lang="en-AU" sz="4000" dirty="0"/>
              <a:t>………… </a:t>
            </a:r>
            <a:r>
              <a:rPr lang="en-AU" sz="4000" dirty="0" err="1"/>
              <a:t>dokunma</a:t>
            </a:r>
            <a:r>
              <a:rPr lang="en-AU" sz="4000" dirty="0"/>
              <a:t>………</a:t>
            </a:r>
            <a:r>
              <a:rPr lang="en-AU" sz="4000" dirty="0" err="1"/>
              <a:t>okşama</a:t>
            </a:r>
            <a:r>
              <a:rPr lang="en-AU" sz="4000" dirty="0"/>
              <a:t>………</a:t>
            </a:r>
            <a:r>
              <a:rPr lang="tr-TR" sz="4000" dirty="0"/>
              <a:t>cinsel ilişki..</a:t>
            </a:r>
            <a:endParaRPr lang="tr-TR"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p:cTn id="7" dur="1000" fill="hold"/>
                                        <p:tgtEl>
                                          <p:spTgt spid="11059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05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0595">
                                            <p:txEl>
                                              <p:pRg st="0" end="0"/>
                                            </p:txEl>
                                          </p:spTgt>
                                        </p:tgtEl>
                                      </p:cBhvr>
                                    </p:animEffect>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110595">
                                            <p:txEl>
                                              <p:pRg st="1" end="1"/>
                                            </p:txEl>
                                          </p:spTgt>
                                        </p:tgtEl>
                                        <p:attrNameLst>
                                          <p:attrName>style.visibility</p:attrName>
                                        </p:attrNameLst>
                                      </p:cBhvr>
                                      <p:to>
                                        <p:strVal val="visible"/>
                                      </p:to>
                                    </p:set>
                                    <p:animEffect transition="in" filter="blinds(horizontal)">
                                      <p:cBhvr>
                                        <p:cTn id="13" dur="500"/>
                                        <p:tgtEl>
                                          <p:spTgt spid="1105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İçerik Yer Tutucusu"/>
          <p:cNvSpPr>
            <a:spLocks noGrp="1"/>
          </p:cNvSpPr>
          <p:nvPr>
            <p:ph idx="1"/>
          </p:nvPr>
        </p:nvSpPr>
        <p:spPr>
          <a:xfrm>
            <a:off x="566738" y="1759470"/>
            <a:ext cx="8362950" cy="4267200"/>
          </a:xfrm>
        </p:spPr>
        <p:txBody>
          <a:bodyPr/>
          <a:lstStyle/>
          <a:p>
            <a:pPr>
              <a:lnSpc>
                <a:spcPct val="120000"/>
              </a:lnSpc>
            </a:pPr>
            <a:r>
              <a:rPr lang="tr-TR" altLang="tr-TR" sz="2800" b="1" dirty="0" smtClean="0"/>
              <a:t>İstismarın en sık görüldüğü zamanlar</a:t>
            </a:r>
            <a:r>
              <a:rPr lang="tr-TR" altLang="tr-TR" sz="2800" dirty="0" smtClean="0"/>
              <a:t>;</a:t>
            </a:r>
          </a:p>
          <a:p>
            <a:pPr>
              <a:lnSpc>
                <a:spcPct val="120000"/>
              </a:lnSpc>
            </a:pPr>
            <a:r>
              <a:rPr lang="en-US" altLang="tr-TR" sz="3200" dirty="0" err="1" smtClean="0"/>
              <a:t>Yaz</a:t>
            </a:r>
            <a:r>
              <a:rPr lang="tr-TR" altLang="tr-TR" sz="3200" dirty="0" err="1" smtClean="0"/>
              <a:t>ın</a:t>
            </a:r>
            <a:endParaRPr lang="en-US" altLang="tr-TR" sz="3200" dirty="0" smtClean="0"/>
          </a:p>
          <a:p>
            <a:pPr>
              <a:lnSpc>
                <a:spcPct val="120000"/>
              </a:lnSpc>
            </a:pPr>
            <a:r>
              <a:rPr lang="en-US" altLang="tr-TR" sz="3200" dirty="0" err="1" smtClean="0"/>
              <a:t>Hafta</a:t>
            </a:r>
            <a:r>
              <a:rPr lang="en-US" altLang="tr-TR" sz="3200" dirty="0" smtClean="0"/>
              <a:t> </a:t>
            </a:r>
            <a:r>
              <a:rPr lang="en-US" altLang="tr-TR" sz="3200" dirty="0" err="1" smtClean="0"/>
              <a:t>sonu</a:t>
            </a:r>
            <a:endParaRPr lang="en-US" altLang="tr-TR" sz="3200" dirty="0" smtClean="0"/>
          </a:p>
          <a:p>
            <a:pPr>
              <a:lnSpc>
                <a:spcPct val="120000"/>
              </a:lnSpc>
            </a:pPr>
            <a:r>
              <a:rPr lang="en-US" altLang="tr-TR" sz="3200" dirty="0" err="1" smtClean="0"/>
              <a:t>Saat</a:t>
            </a:r>
            <a:r>
              <a:rPr lang="en-US" altLang="tr-TR" sz="3200" dirty="0" smtClean="0"/>
              <a:t> 20.00-02.00</a:t>
            </a:r>
            <a:endParaRPr lang="tr-TR" altLang="tr-TR" sz="3200" dirty="0" smtClean="0"/>
          </a:p>
          <a:p>
            <a:pPr>
              <a:lnSpc>
                <a:spcPct val="120000"/>
              </a:lnSpc>
            </a:pPr>
            <a:r>
              <a:rPr lang="tr-TR" altLang="tr-TR" sz="3200" dirty="0" smtClean="0"/>
              <a:t>En savunmasız oldukları anlar(</a:t>
            </a:r>
            <a:r>
              <a:rPr lang="tr-TR" altLang="tr-TR" sz="3200" dirty="0" err="1" smtClean="0"/>
              <a:t>banyo,oyun,uyku</a:t>
            </a:r>
            <a:r>
              <a:rPr lang="tr-TR" altLang="tr-TR" sz="3200" dirty="0" smtClean="0"/>
              <a:t> saati…)</a:t>
            </a:r>
          </a:p>
          <a:p>
            <a:pPr>
              <a:lnSpc>
                <a:spcPct val="120000"/>
              </a:lnSpc>
            </a:pPr>
            <a:endParaRPr lang="tr-TR" altLang="tr-TR" dirty="0" smtClean="0"/>
          </a:p>
        </p:txBody>
      </p:sp>
      <p:sp>
        <p:nvSpPr>
          <p:cNvPr id="6" name="Title 1"/>
          <p:cNvSpPr>
            <a:spLocks noGrp="1"/>
          </p:cNvSpPr>
          <p:nvPr>
            <p:ph type="title"/>
          </p:nvPr>
        </p:nvSpPr>
        <p:spPr>
          <a:xfrm>
            <a:off x="858838" y="294208"/>
            <a:ext cx="7999412" cy="1250950"/>
          </a:xfrm>
        </p:spPr>
        <p:txBody>
          <a:bodyPr/>
          <a:lstStyle/>
          <a:p>
            <a:r>
              <a:rPr lang="tr-TR" altLang="tr-TR" sz="3200" b="1" dirty="0" smtClean="0"/>
              <a:t>Cinsel istismarda önemli noktalar</a:t>
            </a:r>
            <a:endParaRPr lang="en-US" altLang="tr-TR" sz="3200" b="1" dirty="0" smtClean="0"/>
          </a:p>
        </p:txBody>
      </p:sp>
    </p:spTree>
    <p:extLst>
      <p:ext uri="{BB962C8B-B14F-4D97-AF65-F5344CB8AC3E}">
        <p14:creationId xmlns:p14="http://schemas.microsoft.com/office/powerpoint/2010/main" val="29320386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87624" y="404664"/>
            <a:ext cx="6840760"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tr-TR" sz="2800" b="1" dirty="0" smtClean="0">
                <a:latin typeface="Times New Roman" panose="02020603050405020304" pitchFamily="18" charset="0"/>
                <a:cs typeface="Times New Roman" panose="02020603050405020304" pitchFamily="18" charset="0"/>
              </a:rPr>
              <a:t>CİNSEL İSTİSMARCI KİM OLABİLİR ?</a:t>
            </a:r>
            <a:endParaRPr lang="tr-TR" sz="2800" b="1" dirty="0">
              <a:latin typeface="Times New Roman" panose="02020603050405020304" pitchFamily="18" charset="0"/>
              <a:cs typeface="Times New Roman" panose="02020603050405020304" pitchFamily="18" charset="0"/>
            </a:endParaRPr>
          </a:p>
        </p:txBody>
      </p:sp>
      <p:sp>
        <p:nvSpPr>
          <p:cNvPr id="3" name="İçerik Yer Tutucusu 1"/>
          <p:cNvSpPr>
            <a:spLocks noGrp="1"/>
          </p:cNvSpPr>
          <p:nvPr>
            <p:ph idx="1"/>
          </p:nvPr>
        </p:nvSpPr>
        <p:spPr>
          <a:xfrm>
            <a:off x="457200" y="1087973"/>
            <a:ext cx="8229600" cy="2557051"/>
          </a:xfrm>
        </p:spPr>
        <p:txBody>
          <a:bodyPr>
            <a:normAutofit/>
          </a:bodyPr>
          <a:lstStyle/>
          <a:p>
            <a:pPr eaLnBrk="1" hangingPunct="1">
              <a:lnSpc>
                <a:spcPct val="150000"/>
              </a:lnSpc>
            </a:pPr>
            <a:r>
              <a:rPr lang="tr-TR" altLang="tr-TR" sz="2400" dirty="0" smtClean="0">
                <a:latin typeface="Times New Roman" panose="02020603050405020304" pitchFamily="18" charset="0"/>
                <a:cs typeface="Times New Roman" panose="02020603050405020304" pitchFamily="18" charset="0"/>
              </a:rPr>
              <a:t>İstismarcıların %96’sı </a:t>
            </a:r>
            <a:r>
              <a:rPr lang="tr-TR" altLang="tr-TR" sz="2400" b="1" dirty="0" smtClean="0">
                <a:latin typeface="Times New Roman" panose="02020603050405020304" pitchFamily="18" charset="0"/>
                <a:cs typeface="Times New Roman" panose="02020603050405020304" pitchFamily="18" charset="0"/>
              </a:rPr>
              <a:t>ERKEK</a:t>
            </a:r>
          </a:p>
          <a:p>
            <a:pPr eaLnBrk="1" hangingPunct="1">
              <a:lnSpc>
                <a:spcPct val="150000"/>
              </a:lnSpc>
            </a:pPr>
            <a:r>
              <a:rPr lang="tr-TR" altLang="tr-TR" sz="2400" dirty="0" smtClean="0">
                <a:latin typeface="Times New Roman" panose="02020603050405020304" pitchFamily="18" charset="0"/>
                <a:cs typeface="Times New Roman" panose="02020603050405020304" pitchFamily="18" charset="0"/>
              </a:rPr>
              <a:t>%63,5’ü çocuğun </a:t>
            </a:r>
            <a:r>
              <a:rPr lang="tr-TR" altLang="tr-TR" sz="2400" b="1" dirty="0" smtClean="0">
                <a:latin typeface="Times New Roman" panose="02020603050405020304" pitchFamily="18" charset="0"/>
                <a:cs typeface="Times New Roman" panose="02020603050405020304" pitchFamily="18" charset="0"/>
              </a:rPr>
              <a:t>TANIDIĞI</a:t>
            </a:r>
            <a:r>
              <a:rPr lang="tr-TR" altLang="tr-TR" sz="2400" dirty="0" smtClean="0">
                <a:latin typeface="Times New Roman" panose="02020603050405020304" pitchFamily="18" charset="0"/>
                <a:cs typeface="Times New Roman" panose="02020603050405020304" pitchFamily="18" charset="0"/>
              </a:rPr>
              <a:t>, </a:t>
            </a:r>
          </a:p>
          <a:p>
            <a:pPr eaLnBrk="1" hangingPunct="1">
              <a:lnSpc>
                <a:spcPct val="150000"/>
              </a:lnSpc>
            </a:pPr>
            <a:r>
              <a:rPr lang="tr-TR" altLang="tr-TR" sz="2400" dirty="0" smtClean="0">
                <a:latin typeface="Times New Roman" panose="02020603050405020304" pitchFamily="18" charset="0"/>
                <a:cs typeface="Times New Roman" panose="02020603050405020304" pitchFamily="18" charset="0"/>
              </a:rPr>
              <a:t>Hatta %25’nin de </a:t>
            </a:r>
            <a:r>
              <a:rPr lang="tr-TR" altLang="tr-TR" sz="2400" b="1" dirty="0" smtClean="0">
                <a:latin typeface="Times New Roman" panose="02020603050405020304" pitchFamily="18" charset="0"/>
                <a:cs typeface="Times New Roman" panose="02020603050405020304" pitchFamily="18" charset="0"/>
              </a:rPr>
              <a:t>ENSEST </a:t>
            </a:r>
            <a:r>
              <a:rPr lang="tr-TR" altLang="tr-TR" sz="2400" dirty="0" smtClean="0">
                <a:latin typeface="Times New Roman" panose="02020603050405020304" pitchFamily="18" charset="0"/>
                <a:cs typeface="Times New Roman" panose="02020603050405020304" pitchFamily="18" charset="0"/>
              </a:rPr>
              <a:t>dediğimiz 1. ve 2.derece </a:t>
            </a:r>
            <a:r>
              <a:rPr lang="tr-TR" altLang="tr-TR" sz="2400" b="1" dirty="0" smtClean="0">
                <a:latin typeface="Times New Roman" panose="02020603050405020304" pitchFamily="18" charset="0"/>
                <a:cs typeface="Times New Roman" panose="02020603050405020304" pitchFamily="18" charset="0"/>
              </a:rPr>
              <a:t>akraba </a:t>
            </a:r>
            <a:r>
              <a:rPr lang="tr-TR" altLang="tr-TR" sz="2400" dirty="0" smtClean="0">
                <a:latin typeface="Times New Roman" panose="02020603050405020304" pitchFamily="18" charset="0"/>
                <a:cs typeface="Times New Roman" panose="02020603050405020304" pitchFamily="18" charset="0"/>
              </a:rPr>
              <a:t>olduğu belirlenmiştir.</a:t>
            </a:r>
          </a:p>
          <a:p>
            <a:pPr marL="0" indent="0" eaLnBrk="1" hangingPunct="1">
              <a:lnSpc>
                <a:spcPct val="150000"/>
              </a:lnSpc>
              <a:buNone/>
            </a:pPr>
            <a:endParaRPr lang="tr-TR" altLang="tr-TR" sz="2800" dirty="0" smtClean="0">
              <a:latin typeface="Times New Roman" panose="02020603050405020304" pitchFamily="18" charset="0"/>
              <a:cs typeface="Times New Roman" panose="02020603050405020304" pitchFamily="18" charset="0"/>
            </a:endParaRPr>
          </a:p>
        </p:txBody>
      </p:sp>
      <p:sp>
        <p:nvSpPr>
          <p:cNvPr id="4" name="Dikdörtgen 3"/>
          <p:cNvSpPr/>
          <p:nvPr/>
        </p:nvSpPr>
        <p:spPr>
          <a:xfrm>
            <a:off x="2286000" y="2967335"/>
            <a:ext cx="4572000" cy="369332"/>
          </a:xfrm>
          <a:prstGeom prst="rect">
            <a:avLst/>
          </a:prstGeom>
        </p:spPr>
        <p:txBody>
          <a:bodyPr>
            <a:spAutoFit/>
          </a:bodyPr>
          <a:lstStyle/>
          <a:p>
            <a:endParaRPr lang="tr-TR" altLang="tr-TR" dirty="0"/>
          </a:p>
        </p:txBody>
      </p:sp>
      <p:pic>
        <p:nvPicPr>
          <p:cNvPr id="1026" name="Picture 2" descr="C:\Users\Osman\Desktop\iki_kizina_tecavuz_eden_baba_tutuklandi_h16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0647" y="3573016"/>
            <a:ext cx="528637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922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nodePh="1">
                                  <p:stCondLst>
                                    <p:cond delay="0"/>
                                  </p:stCondLst>
                                  <p:endCondLst>
                                    <p:cond evt="begin" delay="0">
                                      <p:tn val="18"/>
                                    </p:cond>
                                  </p:end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bwMode="auto">
          <a:xfrm>
            <a:off x="395536" y="404664"/>
            <a:ext cx="8640763"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Arial" charset="0"/>
              <a:buNone/>
            </a:pPr>
            <a:r>
              <a:rPr lang="tr-TR" altLang="tr-TR" sz="6000" b="1" u="sng" dirty="0" smtClean="0">
                <a:latin typeface="Times New Roman" panose="02020603050405020304" pitchFamily="18" charset="0"/>
                <a:cs typeface="Times New Roman" panose="02020603050405020304" pitchFamily="18" charset="0"/>
              </a:rPr>
              <a:t>ENSEST</a:t>
            </a:r>
          </a:p>
          <a:p>
            <a:pPr eaLnBrk="1" hangingPunct="1"/>
            <a:r>
              <a:rPr lang="tr-TR" altLang="tr-TR" sz="2800" dirty="0" smtClean="0">
                <a:latin typeface="Times New Roman" panose="02020603050405020304" pitchFamily="18" charset="0"/>
                <a:cs typeface="Times New Roman" panose="02020603050405020304" pitchFamily="18" charset="0"/>
              </a:rPr>
              <a:t>Kanunen </a:t>
            </a:r>
            <a:r>
              <a:rPr lang="tr-TR" altLang="tr-TR" sz="2800" dirty="0">
                <a:latin typeface="Times New Roman" panose="02020603050405020304" pitchFamily="18" charset="0"/>
                <a:cs typeface="Times New Roman" panose="02020603050405020304" pitchFamily="18" charset="0"/>
              </a:rPr>
              <a:t>evlenmelerine izin verilmeyen iki kişi arasındaki cinsel ilişkiye verilen isimdir. </a:t>
            </a:r>
          </a:p>
          <a:p>
            <a:pPr eaLnBrk="1" hangingPunct="1"/>
            <a:r>
              <a:rPr lang="tr-TR" altLang="tr-TR" sz="2800" dirty="0">
                <a:latin typeface="Times New Roman" panose="02020603050405020304" pitchFamily="18" charset="0"/>
                <a:cs typeface="Times New Roman" panose="02020603050405020304" pitchFamily="18" charset="0"/>
              </a:rPr>
              <a:t>Anne-oğul, baba-kız, erkek kardeş-kız kardeş</a:t>
            </a:r>
          </a:p>
          <a:p>
            <a:pPr eaLnBrk="1" hangingPunct="1"/>
            <a:r>
              <a:rPr lang="tr-TR" altLang="tr-TR" sz="2800" dirty="0">
                <a:latin typeface="Times New Roman" panose="02020603050405020304" pitchFamily="18" charset="0"/>
                <a:cs typeface="Times New Roman" panose="02020603050405020304" pitchFamily="18" charset="0"/>
              </a:rPr>
              <a:t>Üvey baba ve üvey kardeş </a:t>
            </a:r>
          </a:p>
          <a:p>
            <a:pPr eaLnBrk="1" hangingPunct="1"/>
            <a:r>
              <a:rPr lang="tr-TR" altLang="tr-TR" sz="2800" dirty="0">
                <a:latin typeface="Times New Roman" panose="02020603050405020304" pitchFamily="18" charset="0"/>
                <a:cs typeface="Times New Roman" panose="02020603050405020304" pitchFamily="18" charset="0"/>
              </a:rPr>
              <a:t>Amca Dayı gibi  bir  akraba ile </a:t>
            </a:r>
          </a:p>
          <a:p>
            <a:pPr lvl="1" eaLnBrk="1" hangingPunct="1">
              <a:buFont typeface="Arial" charset="0"/>
              <a:buNone/>
            </a:pPr>
            <a:r>
              <a:rPr lang="tr-TR" altLang="tr-TR" sz="3600" b="1" dirty="0" err="1">
                <a:solidFill>
                  <a:srgbClr val="FF0000"/>
                </a:solidFill>
                <a:latin typeface="Times New Roman" panose="02020603050405020304" pitchFamily="18" charset="0"/>
                <a:cs typeface="Times New Roman" panose="02020603050405020304" pitchFamily="18" charset="0"/>
              </a:rPr>
              <a:t>Ensest</a:t>
            </a:r>
            <a:r>
              <a:rPr lang="tr-TR" altLang="tr-TR" sz="3600" b="1" dirty="0">
                <a:solidFill>
                  <a:srgbClr val="FF0000"/>
                </a:solidFill>
                <a:latin typeface="Times New Roman" panose="02020603050405020304" pitchFamily="18" charset="0"/>
                <a:cs typeface="Times New Roman" panose="02020603050405020304" pitchFamily="18" charset="0"/>
              </a:rPr>
              <a:t>, cinsel istismarın en çok görülen  ve en kabul edilemez biçimidir.</a:t>
            </a:r>
          </a:p>
        </p:txBody>
      </p:sp>
    </p:spTree>
    <p:extLst>
      <p:ext uri="{BB962C8B-B14F-4D97-AF65-F5344CB8AC3E}">
        <p14:creationId xmlns:p14="http://schemas.microsoft.com/office/powerpoint/2010/main" val="35031922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arn(inVertical)">
                                      <p:cBhvr>
                                        <p:cTn id="13" dur="500"/>
                                        <p:tgtEl>
                                          <p:spTgt spid="2">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arn(inVertical)">
                                      <p:cBhvr>
                                        <p:cTn id="16" dur="500"/>
                                        <p:tgtEl>
                                          <p:spTgt spid="2">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arn(inVertical)">
                                      <p:cBhvr>
                                        <p:cTn id="1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755576" y="404664"/>
            <a:ext cx="7993063" cy="523220"/>
          </a:xfr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eaLnBrk="1" hangingPunct="1">
              <a:lnSpc>
                <a:spcPct val="100000"/>
              </a:lnSpc>
              <a:buClr>
                <a:srgbClr val="990099"/>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sz="2800" b="1" dirty="0" smtClean="0">
                <a:solidFill>
                  <a:schemeClr val="tx1"/>
                </a:solidFill>
                <a:latin typeface="Times New Roman" panose="02020603050405020304" pitchFamily="18" charset="0"/>
                <a:cs typeface="Times New Roman" panose="02020603050405020304" pitchFamily="18" charset="0"/>
              </a:rPr>
              <a:t>CİNSEL </a:t>
            </a:r>
            <a:r>
              <a:rPr lang="tr-TR" altLang="tr-TR" sz="2800" b="1" dirty="0" smtClean="0">
                <a:solidFill>
                  <a:schemeClr val="tx1"/>
                </a:solidFill>
                <a:latin typeface="Times New Roman" panose="02020603050405020304" pitchFamily="18" charset="0"/>
                <a:cs typeface="Times New Roman" panose="02020603050405020304" pitchFamily="18" charset="0"/>
              </a:rPr>
              <a:t>İ</a:t>
            </a:r>
            <a:r>
              <a:rPr lang="en-GB" altLang="tr-TR" sz="2800" b="1" dirty="0" smtClean="0">
                <a:solidFill>
                  <a:schemeClr val="tx1"/>
                </a:solidFill>
                <a:latin typeface="Times New Roman" panose="02020603050405020304" pitchFamily="18" charset="0"/>
                <a:cs typeface="Times New Roman" panose="02020603050405020304" pitchFamily="18" charset="0"/>
              </a:rPr>
              <a:t>STİSMA</a:t>
            </a:r>
            <a:r>
              <a:rPr lang="tr-TR" altLang="tr-TR" sz="2800" b="1" dirty="0" smtClean="0">
                <a:solidFill>
                  <a:schemeClr val="tx1"/>
                </a:solidFill>
                <a:latin typeface="Times New Roman" panose="02020603050405020304" pitchFamily="18" charset="0"/>
                <a:cs typeface="Times New Roman" panose="02020603050405020304" pitchFamily="18" charset="0"/>
              </a:rPr>
              <a:t>RA UĞRAYAN ÇOCUKTA:</a:t>
            </a:r>
            <a:endParaRPr lang="en-GB" altLang="tr-TR" sz="2800" b="1" dirty="0" smtClean="0">
              <a:solidFill>
                <a:schemeClr val="tx1"/>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251520" y="1010245"/>
            <a:ext cx="8280920" cy="6124754"/>
          </a:xfrm>
          <a:prstGeom prst="rect">
            <a:avLst/>
          </a:prstGeom>
        </p:spPr>
        <p:txBody>
          <a:bodyPr wrap="square">
            <a:spAutoFit/>
          </a:bodyPr>
          <a:lstStyle/>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sz="2000" dirty="0">
                <a:latin typeface="Times New Roman" panose="02020603050405020304" pitchFamily="18" charset="0"/>
                <a:cs typeface="Times New Roman" panose="02020603050405020304" pitchFamily="18" charset="0"/>
              </a:rPr>
              <a:t>İntihar girişiminde </a:t>
            </a:r>
            <a:r>
              <a:rPr lang="tr-TR" altLang="tr-TR" sz="2000" dirty="0" smtClean="0">
                <a:latin typeface="Times New Roman" panose="02020603050405020304" pitchFamily="18" charset="0"/>
                <a:cs typeface="Times New Roman" panose="02020603050405020304" pitchFamily="18" charset="0"/>
              </a:rPr>
              <a:t>bulunabilir</a:t>
            </a:r>
            <a:endParaRPr lang="tr-TR" altLang="tr-TR"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sz="2000" dirty="0">
                <a:latin typeface="Times New Roman" panose="02020603050405020304" pitchFamily="18" charset="0"/>
                <a:cs typeface="Times New Roman" panose="02020603050405020304" pitchFamily="18" charset="0"/>
              </a:rPr>
              <a:t>Olayı anımsatan kişilerden ve görüntülerden panikleyip kaçar</a:t>
            </a:r>
          </a:p>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tr-TR" sz="2000" dirty="0" err="1">
                <a:latin typeface="Times New Roman" panose="02020603050405020304" pitchFamily="18" charset="0"/>
                <a:cs typeface="Times New Roman" panose="02020603050405020304" pitchFamily="18" charset="0"/>
              </a:rPr>
              <a:t>Uyku</a:t>
            </a:r>
            <a:r>
              <a:rPr lang="en-US" altLang="tr-TR" sz="2000" dirty="0">
                <a:latin typeface="Times New Roman" panose="02020603050405020304" pitchFamily="18" charset="0"/>
                <a:cs typeface="Times New Roman" panose="02020603050405020304" pitchFamily="18" charset="0"/>
              </a:rPr>
              <a:t> </a:t>
            </a:r>
            <a:r>
              <a:rPr lang="en-US" altLang="tr-TR" sz="2000" dirty="0" err="1">
                <a:latin typeface="Times New Roman" panose="02020603050405020304" pitchFamily="18" charset="0"/>
                <a:cs typeface="Times New Roman" panose="02020603050405020304" pitchFamily="18" charset="0"/>
              </a:rPr>
              <a:t>bozukluklar</a:t>
            </a:r>
            <a:r>
              <a:rPr lang="tr-TR" altLang="tr-TR" sz="2000" dirty="0">
                <a:latin typeface="Times New Roman" panose="02020603050405020304" pitchFamily="18" charset="0"/>
                <a:cs typeface="Times New Roman" panose="02020603050405020304" pitchFamily="18" charset="0"/>
              </a:rPr>
              <a:t>ı oluşur</a:t>
            </a:r>
          </a:p>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latin typeface="Times New Roman" panose="02020603050405020304" pitchFamily="18" charset="0"/>
                <a:cs typeface="Times New Roman" panose="02020603050405020304" pitchFamily="18" charset="0"/>
              </a:rPr>
              <a:t>Nedensiz bayılma, tik oluşması, tırnak yeme</a:t>
            </a:r>
          </a:p>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sz="2000" dirty="0">
                <a:latin typeface="Times New Roman" panose="02020603050405020304" pitchFamily="18" charset="0"/>
                <a:cs typeface="Times New Roman" panose="02020603050405020304" pitchFamily="18" charset="0"/>
              </a:rPr>
              <a:t>Ağlama nöbetleri başlar</a:t>
            </a:r>
          </a:p>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sz="2000" dirty="0">
                <a:latin typeface="Times New Roman" panose="02020603050405020304" pitchFamily="18" charset="0"/>
                <a:cs typeface="Times New Roman" panose="02020603050405020304" pitchFamily="18" charset="0"/>
              </a:rPr>
              <a:t>Ölüm üzerine şiir yazma</a:t>
            </a:r>
            <a:r>
              <a:rPr lang="tr-TR" altLang="tr-TR" sz="2000" dirty="0" smtClean="0">
                <a:latin typeface="Times New Roman" panose="02020603050405020304" pitchFamily="18" charset="0"/>
                <a:cs typeface="Times New Roman" panose="02020603050405020304" pitchFamily="18" charset="0"/>
              </a:rPr>
              <a:t>, resim </a:t>
            </a:r>
            <a:r>
              <a:rPr lang="tr-TR" altLang="tr-TR" sz="2000" dirty="0">
                <a:latin typeface="Times New Roman" panose="02020603050405020304" pitchFamily="18" charset="0"/>
                <a:cs typeface="Times New Roman" panose="02020603050405020304" pitchFamily="18" charset="0"/>
              </a:rPr>
              <a:t>ve karalamalarda bulunur</a:t>
            </a:r>
          </a:p>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sz="2000" dirty="0">
                <a:latin typeface="Times New Roman" panose="02020603050405020304" pitchFamily="18" charset="0"/>
                <a:cs typeface="Times New Roman" panose="02020603050405020304" pitchFamily="18" charset="0"/>
              </a:rPr>
              <a:t>Göz temasından kaçınır</a:t>
            </a:r>
          </a:p>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sz="2000" dirty="0">
                <a:latin typeface="Times New Roman" panose="02020603050405020304" pitchFamily="18" charset="0"/>
                <a:cs typeface="Times New Roman" panose="02020603050405020304" pitchFamily="18" charset="0"/>
              </a:rPr>
              <a:t>Çok terlemeye başlar</a:t>
            </a:r>
          </a:p>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sz="2000" dirty="0">
                <a:latin typeface="Times New Roman" panose="02020603050405020304" pitchFamily="18" charset="0"/>
                <a:cs typeface="Times New Roman" panose="02020603050405020304" pitchFamily="18" charset="0"/>
              </a:rPr>
              <a:t>Konuşma bozuklukları oluşur</a:t>
            </a:r>
          </a:p>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smtClean="0">
                <a:latin typeface="Times New Roman" panose="02020603050405020304" pitchFamily="18" charset="0"/>
                <a:cs typeface="Times New Roman" panose="02020603050405020304" pitchFamily="18" charset="0"/>
              </a:rPr>
              <a:t>Olayla </a:t>
            </a:r>
            <a:r>
              <a:rPr lang="tr-TR" sz="2000" dirty="0">
                <a:latin typeface="Times New Roman" panose="02020603050405020304" pitchFamily="18" charset="0"/>
                <a:cs typeface="Times New Roman" panose="02020603050405020304" pitchFamily="18" charset="0"/>
              </a:rPr>
              <a:t>ilgili kabuslar görür</a:t>
            </a:r>
          </a:p>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latin typeface="Times New Roman" panose="02020603050405020304" pitchFamily="18" charset="0"/>
                <a:cs typeface="Times New Roman" panose="02020603050405020304" pitchFamily="18" charset="0"/>
              </a:rPr>
              <a:t>Saldırganlık ve öfke patlamaları olur</a:t>
            </a:r>
          </a:p>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smtClean="0">
                <a:latin typeface="Times New Roman" panose="02020603050405020304" pitchFamily="18" charset="0"/>
                <a:cs typeface="Times New Roman" panose="02020603050405020304" pitchFamily="18" charset="0"/>
              </a:rPr>
              <a:t>Suçluluk </a:t>
            </a:r>
            <a:r>
              <a:rPr lang="tr-TR" sz="2000" dirty="0">
                <a:latin typeface="Times New Roman" panose="02020603050405020304" pitchFamily="18" charset="0"/>
                <a:cs typeface="Times New Roman" panose="02020603050405020304" pitchFamily="18" charset="0"/>
              </a:rPr>
              <a:t>ve utanç duyma hisseder</a:t>
            </a:r>
          </a:p>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latin typeface="Times New Roman" panose="02020603050405020304" pitchFamily="18" charset="0"/>
                <a:cs typeface="Times New Roman" panose="02020603050405020304" pitchFamily="18" charset="0"/>
              </a:rPr>
              <a:t>İçe kapanır</a:t>
            </a:r>
          </a:p>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latin typeface="Times New Roman" panose="02020603050405020304" pitchFamily="18" charset="0"/>
                <a:cs typeface="Times New Roman" panose="02020603050405020304" pitchFamily="18" charset="0"/>
              </a:rPr>
              <a:t>İnsanlara karşı güven kaybı yaşar</a:t>
            </a:r>
          </a:p>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000" dirty="0">
                <a:latin typeface="Times New Roman" panose="02020603050405020304" pitchFamily="18" charset="0"/>
                <a:cs typeface="Times New Roman" panose="02020603050405020304" pitchFamily="18" charset="0"/>
              </a:rPr>
              <a:t>Kendini kirletilmiş </a:t>
            </a:r>
            <a:r>
              <a:rPr lang="tr-TR" sz="2000" dirty="0" smtClean="0">
                <a:latin typeface="Times New Roman" panose="02020603050405020304" pitchFamily="18" charset="0"/>
                <a:cs typeface="Times New Roman" panose="02020603050405020304" pitchFamily="18" charset="0"/>
              </a:rPr>
              <a:t>hisseder</a:t>
            </a:r>
          </a:p>
          <a:p>
            <a:pPr marL="285750" indent="-285750">
              <a:buFont typeface="Arial" panose="020B0604020202020204" pitchFamily="34" charset="0"/>
              <a:buChar char="•"/>
            </a:pPr>
            <a:r>
              <a:rPr lang="tr-TR" altLang="tr-TR" sz="2000" dirty="0">
                <a:latin typeface="Times New Roman" panose="02020603050405020304" pitchFamily="18" charset="0"/>
                <a:cs typeface="Times New Roman" panose="02020603050405020304" pitchFamily="18" charset="0"/>
              </a:rPr>
              <a:t>Ölüme dair düşünce ve söylemi çok olur,</a:t>
            </a:r>
          </a:p>
          <a:p>
            <a:pPr marL="285750" indent="-285750">
              <a:buFont typeface="Arial" panose="020B0604020202020204" pitchFamily="34" charset="0"/>
              <a:buChar char="•"/>
            </a:pPr>
            <a:r>
              <a:rPr lang="tr-TR" altLang="tr-TR" sz="2000" dirty="0">
                <a:latin typeface="Times New Roman" panose="02020603050405020304" pitchFamily="18" charset="0"/>
                <a:cs typeface="Times New Roman" panose="02020603050405020304" pitchFamily="18" charset="0"/>
              </a:rPr>
              <a:t>Cinsel kimliğine ilişkin korku ve endişeleri oluşur</a:t>
            </a:r>
          </a:p>
          <a:p>
            <a:pPr marL="285750" indent="-285750">
              <a:buFont typeface="Arial" panose="020B0604020202020204" pitchFamily="34" charset="0"/>
              <a:buChar char="•"/>
            </a:pPr>
            <a:r>
              <a:rPr lang="tr-TR" altLang="tr-TR" sz="2000" dirty="0">
                <a:latin typeface="Times New Roman" panose="02020603050405020304" pitchFamily="18" charset="0"/>
                <a:cs typeface="Times New Roman" panose="02020603050405020304" pitchFamily="18" charset="0"/>
              </a:rPr>
              <a:t>Hiçbir şeyden zevk almaz</a:t>
            </a:r>
          </a:p>
          <a:p>
            <a:pP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altLang="tr-TR"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1600" dirty="0">
              <a:latin typeface="Times New Roman" panose="02020603050405020304" pitchFamily="18" charset="0"/>
              <a:cs typeface="Times New Roman" panose="02020603050405020304" pitchFamily="18" charset="0"/>
            </a:endParaRPr>
          </a:p>
        </p:txBody>
      </p:sp>
      <p:pic>
        <p:nvPicPr>
          <p:cNvPr id="22529" name="Picture 1" descr="C:\Users\Osman\Desktop\25-11-654x10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3140968"/>
            <a:ext cx="3619040" cy="233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922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 calcmode="lin" valueType="num">
                                      <p:cBhvr additive="base">
                                        <p:cTn id="7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 calcmode="lin" valueType="num">
                                      <p:cBhvr additive="base">
                                        <p:cTn id="7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 calcmode="lin" valueType="num">
                                      <p:cBhvr additive="base">
                                        <p:cTn id="8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3">
                                            <p:txEl>
                                              <p:pRg st="13" end="13"/>
                                            </p:txEl>
                                          </p:spTgt>
                                        </p:tgtEl>
                                        <p:attrNameLst>
                                          <p:attrName>style.visibility</p:attrName>
                                        </p:attrNameLst>
                                      </p:cBhvr>
                                      <p:to>
                                        <p:strVal val="visible"/>
                                      </p:to>
                                    </p:set>
                                    <p:anim calcmode="lin" valueType="num">
                                      <p:cBhvr additive="base">
                                        <p:cTn id="90"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3">
                                            <p:txEl>
                                              <p:pRg st="14" end="14"/>
                                            </p:txEl>
                                          </p:spTgt>
                                        </p:tgtEl>
                                        <p:attrNameLst>
                                          <p:attrName>style.visibility</p:attrName>
                                        </p:attrNameLst>
                                      </p:cBhvr>
                                      <p:to>
                                        <p:strVal val="visible"/>
                                      </p:to>
                                    </p:set>
                                    <p:anim calcmode="lin" valueType="num">
                                      <p:cBhvr additive="base">
                                        <p:cTn id="96"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3">
                                            <p:txEl>
                                              <p:pRg st="15" end="15"/>
                                            </p:txEl>
                                          </p:spTgt>
                                        </p:tgtEl>
                                        <p:attrNameLst>
                                          <p:attrName>style.visibility</p:attrName>
                                        </p:attrNameLst>
                                      </p:cBhvr>
                                      <p:to>
                                        <p:strVal val="visible"/>
                                      </p:to>
                                    </p:set>
                                    <p:anim calcmode="lin" valueType="num">
                                      <p:cBhvr additive="base">
                                        <p:cTn id="102"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3">
                                            <p:txEl>
                                              <p:pRg st="16" end="16"/>
                                            </p:txEl>
                                          </p:spTgt>
                                        </p:tgtEl>
                                        <p:attrNameLst>
                                          <p:attrName>style.visibility</p:attrName>
                                        </p:attrNameLst>
                                      </p:cBhvr>
                                      <p:to>
                                        <p:strVal val="visible"/>
                                      </p:to>
                                    </p:set>
                                    <p:anim calcmode="lin" valueType="num">
                                      <p:cBhvr additive="base">
                                        <p:cTn id="108"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3">
                                            <p:txEl>
                                              <p:pRg st="17" end="17"/>
                                            </p:txEl>
                                          </p:spTgt>
                                        </p:tgtEl>
                                        <p:attrNameLst>
                                          <p:attrName>style.visibility</p:attrName>
                                        </p:attrNameLst>
                                      </p:cBhvr>
                                      <p:to>
                                        <p:strVal val="visible"/>
                                      </p:to>
                                    </p:set>
                                    <p:anim calcmode="lin" valueType="num">
                                      <p:cBhvr additive="base">
                                        <p:cTn id="114"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1143000"/>
          </a:xfrm>
        </p:spPr>
        <p:txBody>
          <a:bodyPr rtlCol="0">
            <a:normAutofit fontScale="90000"/>
          </a:bodyPr>
          <a:lstStyle/>
          <a:p>
            <a:pPr eaLnBrk="1" fontAlgn="auto" hangingPunct="1">
              <a:spcAft>
                <a:spcPts val="0"/>
              </a:spcAft>
              <a:defRPr/>
            </a:pPr>
            <a:r>
              <a:rPr lang="tr-TR" b="1" dirty="0" smtClean="0"/>
              <a:t>Cinsel İstismara Maruz Kalan Çocuklarda Görülen Belirtiler</a:t>
            </a:r>
          </a:p>
        </p:txBody>
      </p:sp>
      <p:sp>
        <p:nvSpPr>
          <p:cNvPr id="5" name="Rectangle 3"/>
          <p:cNvSpPr txBox="1">
            <a:spLocks noChangeArrowheads="1"/>
          </p:cNvSpPr>
          <p:nvPr/>
        </p:nvSpPr>
        <p:spPr>
          <a:xfrm>
            <a:off x="468313" y="1928813"/>
            <a:ext cx="8229600" cy="37861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pitchFamily="34" charset="0"/>
              <a:buNone/>
            </a:pPr>
            <a:r>
              <a:rPr lang="tr-TR" altLang="tr-TR" sz="6000" b="1" smtClean="0"/>
              <a:t>0-3 Yaş</a:t>
            </a:r>
          </a:p>
          <a:p>
            <a:pPr marL="0" indent="0" algn="ctr">
              <a:lnSpc>
                <a:spcPct val="80000"/>
              </a:lnSpc>
              <a:buFont typeface="Arial" pitchFamily="34" charset="0"/>
              <a:buNone/>
            </a:pPr>
            <a:endParaRPr lang="tr-TR" altLang="tr-TR" sz="2400" b="1" smtClean="0"/>
          </a:p>
          <a:p>
            <a:pPr marL="0" indent="0">
              <a:lnSpc>
                <a:spcPct val="80000"/>
              </a:lnSpc>
            </a:pPr>
            <a:r>
              <a:rPr lang="tr-TR" altLang="tr-TR" b="1" i="1" smtClean="0"/>
              <a:t>Davranışsal-fiziksel belirtiler</a:t>
            </a:r>
            <a:r>
              <a:rPr lang="tr-TR" altLang="tr-TR" b="1" smtClean="0"/>
              <a:t>: </a:t>
            </a:r>
            <a:r>
              <a:rPr lang="tr-TR" altLang="tr-TR" smtClean="0"/>
              <a:t>Yeme ve uyku bozuklukları, yabancılardan korkma, anneye aşırı düşkünleşme, üzerini giyip çıkarırken sorun çıkarmaya başlama.</a:t>
            </a:r>
          </a:p>
          <a:p>
            <a:pPr marL="0" indent="0">
              <a:lnSpc>
                <a:spcPct val="80000"/>
              </a:lnSpc>
            </a:pPr>
            <a:r>
              <a:rPr lang="tr-TR" altLang="tr-TR" b="1" smtClean="0"/>
              <a:t>Duygusal belirtiler: </a:t>
            </a:r>
            <a:r>
              <a:rPr lang="tr-TR" altLang="tr-TR" smtClean="0"/>
              <a:t>Korku, her şeye ağlama, hırçınlık, ne olup bittiği ile ilgili kafası karışır.</a:t>
            </a:r>
          </a:p>
        </p:txBody>
      </p:sp>
      <p:pic>
        <p:nvPicPr>
          <p:cNvPr id="6" name="3 Resim" descr="slide0001_image004.jpg"/>
          <p:cNvPicPr>
            <a:picLocks noChangeAspect="1"/>
          </p:cNvPicPr>
          <p:nvPr/>
        </p:nvPicPr>
        <p:blipFill>
          <a:blip r:embed="rId2" cstate="print">
            <a:extLst>
              <a:ext uri="{28A0092B-C50C-407E-A947-70E740481C1C}">
                <a14:useLocalDpi xmlns:a14="http://schemas.microsoft.com/office/drawing/2010/main" val="0"/>
              </a:ext>
            </a:extLst>
          </a:blip>
          <a:srcRect b="19118"/>
          <a:stretch>
            <a:fillRect/>
          </a:stretch>
        </p:blipFill>
        <p:spPr bwMode="auto">
          <a:xfrm rot="10413856" flipV="1">
            <a:off x="7007225" y="5546725"/>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Users\user\Desktop\ci resimler\i (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1571625"/>
            <a:ext cx="28575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981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143125" y="357188"/>
            <a:ext cx="6715125" cy="850900"/>
          </a:xfrm>
        </p:spPr>
        <p:txBody>
          <a:bodyPr rtlCol="0">
            <a:normAutofit fontScale="90000"/>
          </a:bodyPr>
          <a:lstStyle/>
          <a:p>
            <a:pPr eaLnBrk="1" fontAlgn="auto" hangingPunct="1">
              <a:spcAft>
                <a:spcPts val="0"/>
              </a:spcAft>
              <a:defRPr/>
            </a:pPr>
            <a:r>
              <a:rPr lang="tr-TR" b="1" dirty="0" smtClean="0"/>
              <a:t>Cinsel İstismara Maruz Kalan Çocuklarda Görülen Belirtiler</a:t>
            </a:r>
          </a:p>
        </p:txBody>
      </p:sp>
      <p:sp>
        <p:nvSpPr>
          <p:cNvPr id="5" name="Rectangle 3"/>
          <p:cNvSpPr txBox="1">
            <a:spLocks noChangeArrowheads="1"/>
          </p:cNvSpPr>
          <p:nvPr/>
        </p:nvSpPr>
        <p:spPr>
          <a:xfrm>
            <a:off x="914400" y="1428750"/>
            <a:ext cx="8229600" cy="51847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tr-TR" altLang="tr-TR" sz="6000" b="1" dirty="0" smtClean="0"/>
              <a:t>3-6 Yaş </a:t>
            </a:r>
          </a:p>
          <a:p>
            <a:pPr marL="0" indent="0" algn="ctr">
              <a:lnSpc>
                <a:spcPct val="90000"/>
              </a:lnSpc>
              <a:buFont typeface="Arial" pitchFamily="34" charset="0"/>
              <a:buNone/>
            </a:pPr>
            <a:endParaRPr lang="tr-TR" altLang="tr-TR" sz="2400" b="1" dirty="0" smtClean="0"/>
          </a:p>
          <a:p>
            <a:pPr marL="0" indent="0">
              <a:lnSpc>
                <a:spcPct val="80000"/>
              </a:lnSpc>
            </a:pPr>
            <a:r>
              <a:rPr lang="tr-TR" altLang="tr-TR" b="1" i="1" dirty="0" smtClean="0"/>
              <a:t>Davranışsal-fiziksel belirtiler</a:t>
            </a:r>
            <a:r>
              <a:rPr lang="tr-TR" altLang="tr-TR" b="1" dirty="0" smtClean="0"/>
              <a:t>: </a:t>
            </a:r>
            <a:r>
              <a:rPr lang="tr-TR" altLang="tr-TR" dirty="0" smtClean="0"/>
              <a:t>Bebeklik dönemine geri dönüş (bebek gibi konuşma, parmak emme gibi), içe kapanma, sözel ifadede azalma, anneye daha fazla bağlı olma, tuvaletini altına yapma, yeme ve uyku bozuklukları, cinsel oyun (sık ve devamlı), mastürbasyon yapma. </a:t>
            </a:r>
          </a:p>
          <a:p>
            <a:pPr marL="0" indent="0">
              <a:lnSpc>
                <a:spcPct val="80000"/>
              </a:lnSpc>
            </a:pPr>
            <a:r>
              <a:rPr lang="tr-TR" altLang="tr-TR" b="1" dirty="0" smtClean="0"/>
              <a:t>Duygusal belirtiler: N</a:t>
            </a:r>
            <a:r>
              <a:rPr lang="tr-TR" altLang="tr-TR" dirty="0" smtClean="0"/>
              <a:t>e olup bittiği ile ilgili kafası karışır.</a:t>
            </a:r>
            <a:r>
              <a:rPr lang="tr-TR" altLang="tr-TR" b="1" dirty="0" smtClean="0"/>
              <a:t> </a:t>
            </a:r>
            <a:r>
              <a:rPr lang="tr-TR" altLang="tr-TR" dirty="0" smtClean="0"/>
              <a:t>Korku, utanma, öfke, suçluluk , çaresizlik, zarara uğrama ve kirlenme duygusu</a:t>
            </a:r>
          </a:p>
        </p:txBody>
      </p:sp>
      <p:pic>
        <p:nvPicPr>
          <p:cNvPr id="6" name="Picture 5" descr="C:\Users\user\Desktop\ci resimler\i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63" y="428625"/>
            <a:ext cx="184308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1528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854052" y="260648"/>
            <a:ext cx="7560840" cy="63094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tr-TR" sz="3500" b="1" dirty="0">
                <a:latin typeface="Times New Roman" panose="02020603050405020304" pitchFamily="18" charset="0"/>
                <a:cs typeface="Times New Roman" panose="02020603050405020304" pitchFamily="18" charset="0"/>
              </a:rPr>
              <a:t>Ç</a:t>
            </a:r>
            <a:r>
              <a:rPr lang="tr-TR" sz="3500" b="1" dirty="0" smtClean="0">
                <a:latin typeface="Times New Roman" panose="02020603050405020304" pitchFamily="18" charset="0"/>
                <a:cs typeface="Times New Roman" panose="02020603050405020304" pitchFamily="18" charset="0"/>
              </a:rPr>
              <a:t>OCUK  İHMALİ  NE  DEMEKTİR?</a:t>
            </a:r>
            <a:endParaRPr lang="tr-TR" sz="3500" b="1" dirty="0">
              <a:latin typeface="Times New Roman" panose="02020603050405020304" pitchFamily="18" charset="0"/>
              <a:cs typeface="Times New Roman" panose="02020603050405020304" pitchFamily="18" charset="0"/>
            </a:endParaRPr>
          </a:p>
        </p:txBody>
      </p:sp>
      <p:sp>
        <p:nvSpPr>
          <p:cNvPr id="5" name="Metin kutusu 4"/>
          <p:cNvSpPr txBox="1"/>
          <p:nvPr/>
        </p:nvSpPr>
        <p:spPr>
          <a:xfrm>
            <a:off x="732706" y="1196752"/>
            <a:ext cx="7632848" cy="2246769"/>
          </a:xfrm>
          <a:prstGeom prst="rect">
            <a:avLst/>
          </a:prstGeom>
          <a:noFill/>
        </p:spPr>
        <p:txBody>
          <a:bodyPr wrap="square" rtlCol="0">
            <a:spAutoFit/>
          </a:bodyPr>
          <a:lstStyle/>
          <a:p>
            <a:pPr marL="342900" indent="-342900">
              <a:buFont typeface="Wingdings" panose="05000000000000000000" pitchFamily="2" charset="2"/>
              <a:buChar char="Ø"/>
            </a:pPr>
            <a:r>
              <a:rPr lang="tr-TR" altLang="tr-TR" sz="2000" dirty="0">
                <a:latin typeface="Times New Roman" panose="02020603050405020304" pitchFamily="18" charset="0"/>
                <a:cs typeface="Times New Roman" panose="02020603050405020304" pitchFamily="18" charset="0"/>
              </a:rPr>
              <a:t>İhmal, çocuğa bakmakla yükümlü kimsenin çocuğun gelişimi için gerekli ihtiyaçları karşılamaması veya bu ihtiyaçları dikkate almamasıdır. </a:t>
            </a:r>
            <a:endParaRPr lang="tr-TR" altLang="tr-TR" sz="2000" dirty="0" smtClean="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Ø"/>
            </a:pPr>
            <a:endParaRPr lang="tr-TR" altLang="tr-TR"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altLang="tr-TR" sz="2000" dirty="0" smtClean="0">
                <a:latin typeface="Times New Roman" panose="02020603050405020304" pitchFamily="18" charset="0"/>
                <a:cs typeface="Times New Roman" panose="02020603050405020304" pitchFamily="18" charset="0"/>
              </a:rPr>
              <a:t>Bu ihtiyaçlar:</a:t>
            </a:r>
          </a:p>
          <a:p>
            <a:pPr lvl="1"/>
            <a:r>
              <a:rPr lang="tr-TR" altLang="tr-TR" sz="2000" b="1" dirty="0" smtClean="0">
                <a:latin typeface="Times New Roman" panose="02020603050405020304" pitchFamily="18" charset="0"/>
                <a:cs typeface="Times New Roman" panose="02020603050405020304" pitchFamily="18" charset="0"/>
              </a:rPr>
              <a:t>-</a:t>
            </a:r>
            <a:r>
              <a:rPr lang="tr-TR" altLang="tr-TR" sz="2000" b="1" dirty="0" smtClean="0">
                <a:solidFill>
                  <a:srgbClr val="FF0000"/>
                </a:solidFill>
                <a:latin typeface="Times New Roman" panose="02020603050405020304" pitchFamily="18" charset="0"/>
                <a:cs typeface="Times New Roman" panose="02020603050405020304" pitchFamily="18" charset="0"/>
              </a:rPr>
              <a:t>Sağlık   </a:t>
            </a:r>
            <a:r>
              <a:rPr lang="tr-TR" altLang="tr-TR" sz="2000" b="1" dirty="0" smtClean="0">
                <a:latin typeface="Times New Roman" panose="02020603050405020304" pitchFamily="18" charset="0"/>
                <a:cs typeface="Times New Roman" panose="02020603050405020304" pitchFamily="18" charset="0"/>
              </a:rPr>
              <a:t>     </a:t>
            </a:r>
            <a:r>
              <a:rPr lang="tr-TR" altLang="tr-TR" sz="2000" b="1" dirty="0" smtClean="0">
                <a:solidFill>
                  <a:schemeClr val="accent2">
                    <a:lumMod val="60000"/>
                    <a:lumOff val="40000"/>
                  </a:schemeClr>
                </a:solidFill>
                <a:latin typeface="Times New Roman" panose="02020603050405020304" pitchFamily="18" charset="0"/>
                <a:cs typeface="Times New Roman" panose="02020603050405020304" pitchFamily="18" charset="0"/>
              </a:rPr>
              <a:t>-Eğitim       </a:t>
            </a:r>
            <a:r>
              <a:rPr lang="tr-TR" altLang="tr-TR" sz="2000" b="1" dirty="0" smtClean="0">
                <a:solidFill>
                  <a:srgbClr val="00B0F0"/>
                </a:solidFill>
                <a:latin typeface="Times New Roman" panose="02020603050405020304" pitchFamily="18" charset="0"/>
                <a:cs typeface="Times New Roman" panose="02020603050405020304" pitchFamily="18" charset="0"/>
              </a:rPr>
              <a:t>-Beslenme    </a:t>
            </a:r>
            <a:r>
              <a:rPr lang="tr-TR" altLang="tr-TR" sz="2000" b="1" dirty="0" smtClean="0">
                <a:solidFill>
                  <a:schemeClr val="accent6">
                    <a:lumMod val="75000"/>
                  </a:schemeClr>
                </a:solidFill>
                <a:latin typeface="Times New Roman" panose="02020603050405020304" pitchFamily="18" charset="0"/>
                <a:cs typeface="Times New Roman" panose="02020603050405020304" pitchFamily="18" charset="0"/>
              </a:rPr>
              <a:t>-Güvenli Yaşam</a:t>
            </a:r>
          </a:p>
          <a:p>
            <a:pPr lvl="1"/>
            <a:r>
              <a:rPr lang="tr-TR" altLang="tr-TR" sz="2000" b="1" dirty="0" smtClean="0">
                <a:solidFill>
                  <a:srgbClr val="92D050"/>
                </a:solidFill>
                <a:latin typeface="Times New Roman" panose="02020603050405020304" pitchFamily="18" charset="0"/>
                <a:cs typeface="Times New Roman" panose="02020603050405020304" pitchFamily="18" charset="0"/>
              </a:rPr>
              <a:t>-Barınma    </a:t>
            </a:r>
            <a:r>
              <a:rPr lang="tr-TR" altLang="tr-TR" sz="2000" b="1" dirty="0" smtClean="0">
                <a:solidFill>
                  <a:srgbClr val="0070C0"/>
                </a:solidFill>
                <a:latin typeface="Times New Roman" panose="02020603050405020304" pitchFamily="18" charset="0"/>
                <a:cs typeface="Times New Roman" panose="02020603050405020304" pitchFamily="18" charset="0"/>
              </a:rPr>
              <a:t>-Giyinme    </a:t>
            </a:r>
            <a:r>
              <a:rPr lang="tr-TR" altLang="tr-TR" sz="2000" b="1" dirty="0" smtClean="0">
                <a:solidFill>
                  <a:schemeClr val="bg2">
                    <a:lumMod val="25000"/>
                  </a:schemeClr>
                </a:solidFill>
                <a:latin typeface="Times New Roman" panose="02020603050405020304" pitchFamily="18" charset="0"/>
                <a:cs typeface="Times New Roman" panose="02020603050405020304" pitchFamily="18" charset="0"/>
              </a:rPr>
              <a:t>-Sevgi</a:t>
            </a:r>
            <a:endParaRPr lang="tr-TR" sz="2000" b="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1028" name="Picture 4" descr="C:\Users\Osman\Desktop\4_guncel_sokak_cocuklari_dortl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992" y="3789040"/>
            <a:ext cx="864096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4444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circle(in)">
                                      <p:cBhvr>
                                        <p:cTn id="14" dur="25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928938" y="1000125"/>
            <a:ext cx="5900737" cy="922338"/>
          </a:xfrm>
        </p:spPr>
        <p:txBody>
          <a:bodyPr rtlCol="0">
            <a:normAutofit fontScale="90000"/>
          </a:bodyPr>
          <a:lstStyle/>
          <a:p>
            <a:pPr eaLnBrk="1" fontAlgn="auto" hangingPunct="1">
              <a:spcAft>
                <a:spcPts val="0"/>
              </a:spcAft>
              <a:defRPr/>
            </a:pPr>
            <a:r>
              <a:rPr lang="tr-TR" b="1" dirty="0" smtClean="0"/>
              <a:t>Cinsel İstismara Maruz Kalan Çocuklarda Görülen Belirtiler</a:t>
            </a:r>
          </a:p>
        </p:txBody>
      </p:sp>
      <p:sp>
        <p:nvSpPr>
          <p:cNvPr id="5" name="Rectangle 3"/>
          <p:cNvSpPr txBox="1">
            <a:spLocks noChangeArrowheads="1"/>
          </p:cNvSpPr>
          <p:nvPr/>
        </p:nvSpPr>
        <p:spPr>
          <a:xfrm>
            <a:off x="827584" y="3019862"/>
            <a:ext cx="7758112" cy="330358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pitchFamily="34" charset="0"/>
              <a:buNone/>
            </a:pPr>
            <a:r>
              <a:rPr lang="tr-TR" altLang="tr-TR" sz="5400" b="1" smtClean="0"/>
              <a:t>6-12 Yaş </a:t>
            </a:r>
          </a:p>
          <a:p>
            <a:pPr marL="0" indent="0" algn="ctr">
              <a:lnSpc>
                <a:spcPct val="80000"/>
              </a:lnSpc>
              <a:buFont typeface="Arial" pitchFamily="34" charset="0"/>
              <a:buNone/>
            </a:pPr>
            <a:endParaRPr lang="tr-TR" altLang="tr-TR" sz="2000" b="1" smtClean="0"/>
          </a:p>
          <a:p>
            <a:pPr marL="0" indent="0">
              <a:lnSpc>
                <a:spcPct val="70000"/>
              </a:lnSpc>
            </a:pPr>
            <a:r>
              <a:rPr lang="tr-TR" altLang="tr-TR" sz="2700" b="1" i="1" smtClean="0"/>
              <a:t>Davranışsal-fiziksel belirtiler</a:t>
            </a:r>
            <a:r>
              <a:rPr lang="tr-TR" altLang="tr-TR" sz="2700" b="1" smtClean="0"/>
              <a:t>: </a:t>
            </a:r>
            <a:r>
              <a:rPr lang="tr-TR" altLang="tr-TR" sz="2700" smtClean="0"/>
              <a:t>Sosyal içe kapanma ve tek başınalık, evden-okuldan kaçma, yeme ve uyku bozuklukları, öğrenme bozukluğu, takıntılı davranışlar ve düşünceler, kendinden küçüklere cinsel istismarda bulunma, durup dururken ağlama, hassaslaşma, karın ve baş ağrıları, huzursuzluk.</a:t>
            </a:r>
          </a:p>
          <a:p>
            <a:pPr marL="0" indent="0">
              <a:lnSpc>
                <a:spcPct val="70000"/>
              </a:lnSpc>
            </a:pPr>
            <a:r>
              <a:rPr lang="tr-TR" altLang="tr-TR" sz="2700" b="1" smtClean="0"/>
              <a:t>Duygusal belirtiler: </a:t>
            </a:r>
            <a:r>
              <a:rPr lang="tr-TR" altLang="tr-TR" sz="2700" smtClean="0"/>
              <a:t>Korku, utanma, suçluluk, öfke, güvensizlik, depresyon, intihar düşüncesi, kirlenmişlik hissi</a:t>
            </a:r>
          </a:p>
        </p:txBody>
      </p:sp>
      <p:pic>
        <p:nvPicPr>
          <p:cNvPr id="6" name="Picture 5" descr="C:\Users\user\Desktop\ci resimler\i (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 y="642938"/>
            <a:ext cx="200025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1093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786188" y="571500"/>
            <a:ext cx="4900612" cy="1214438"/>
          </a:xfrm>
        </p:spPr>
        <p:txBody>
          <a:bodyPr>
            <a:normAutofit fontScale="90000"/>
          </a:bodyPr>
          <a:lstStyle/>
          <a:p>
            <a:pPr eaLnBrk="1" hangingPunct="1"/>
            <a:r>
              <a:rPr lang="tr-TR" altLang="tr-TR" sz="3200" b="1" smtClean="0"/>
              <a:t>Cinsel İstismara Maruz Kalan Çocuklarda Görülen Belirtiler</a:t>
            </a:r>
          </a:p>
        </p:txBody>
      </p:sp>
      <p:sp>
        <p:nvSpPr>
          <p:cNvPr id="5" name="Rectangle 3"/>
          <p:cNvSpPr txBox="1">
            <a:spLocks noChangeArrowheads="1"/>
          </p:cNvSpPr>
          <p:nvPr/>
        </p:nvSpPr>
        <p:spPr>
          <a:xfrm>
            <a:off x="285750" y="2071688"/>
            <a:ext cx="7943850" cy="43926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pitchFamily="34" charset="0"/>
              <a:buNone/>
            </a:pPr>
            <a:r>
              <a:rPr lang="tr-TR" altLang="tr-TR" sz="4400" b="1" dirty="0" smtClean="0"/>
              <a:t>13-18 Yaş </a:t>
            </a:r>
          </a:p>
          <a:p>
            <a:pPr marL="0" indent="0">
              <a:lnSpc>
                <a:spcPct val="80000"/>
              </a:lnSpc>
            </a:pPr>
            <a:r>
              <a:rPr lang="tr-TR" altLang="tr-TR" sz="2800" b="1" i="1" dirty="0" smtClean="0"/>
              <a:t>Davranışsal-fiziksel belirtiler</a:t>
            </a:r>
            <a:r>
              <a:rPr lang="tr-TR" altLang="tr-TR" sz="2800" b="1" dirty="0" smtClean="0"/>
              <a:t>: </a:t>
            </a:r>
            <a:r>
              <a:rPr lang="tr-TR" altLang="tr-TR" sz="2800" dirty="0" smtClean="0"/>
              <a:t>Korkularının günlük yaşantısını engelleyecek boyuta gelmesi, bağımlılık yapan maddelere düşkünlük, evden- okuldan kaçma, başkalarını istismar etme, takıntılı düşünce ve davranışlar, duygusal ve fiziksel yakınlıktan kaçınma, yeme bozukluğu , sinirlilik, riskli cinsel davranışlar, süreğen enfeksiyonlar, sosyal içe kapanma, intihar.</a:t>
            </a:r>
          </a:p>
          <a:p>
            <a:pPr marL="0" indent="0">
              <a:lnSpc>
                <a:spcPct val="80000"/>
              </a:lnSpc>
            </a:pPr>
            <a:r>
              <a:rPr lang="tr-TR" altLang="tr-TR" sz="2800" b="1" dirty="0" smtClean="0"/>
              <a:t>Duygusal belirtiler: </a:t>
            </a:r>
            <a:r>
              <a:rPr lang="tr-TR" altLang="tr-TR" sz="2800" dirty="0" smtClean="0"/>
              <a:t>Öfke, korku, suçluluk, utanma, güvensizlik, çaresizlik, depresyon, intihar </a:t>
            </a:r>
            <a:r>
              <a:rPr lang="tr-TR" altLang="tr-TR" sz="2800" dirty="0" err="1" smtClean="0"/>
              <a:t>düşüncesi,kirlenme</a:t>
            </a:r>
            <a:r>
              <a:rPr lang="tr-TR" altLang="tr-TR" sz="2800" dirty="0" smtClean="0"/>
              <a:t> duygusu</a:t>
            </a:r>
          </a:p>
        </p:txBody>
      </p:sp>
      <p:pic>
        <p:nvPicPr>
          <p:cNvPr id="6" name="3 Resim" descr="slide0001_image004.jpg"/>
          <p:cNvPicPr>
            <a:picLocks noChangeAspect="1"/>
          </p:cNvPicPr>
          <p:nvPr/>
        </p:nvPicPr>
        <p:blipFill>
          <a:blip r:embed="rId2" cstate="print">
            <a:extLst>
              <a:ext uri="{28A0092B-C50C-407E-A947-70E740481C1C}">
                <a14:useLocalDpi xmlns:a14="http://schemas.microsoft.com/office/drawing/2010/main" val="0"/>
              </a:ext>
            </a:extLst>
          </a:blip>
          <a:srcRect b="19118"/>
          <a:stretch>
            <a:fillRect/>
          </a:stretch>
        </p:blipFill>
        <p:spPr bwMode="auto">
          <a:xfrm rot="10413856" flipV="1">
            <a:off x="6940550" y="543083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Users\user\Desktop\ci resimler\i (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8" y="285750"/>
            <a:ext cx="31432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9754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87624" y="332656"/>
            <a:ext cx="6552728"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b="1" kern="0" dirty="0" smtClean="0">
                <a:solidFill>
                  <a:srgbClr val="000000"/>
                </a:solidFill>
                <a:latin typeface="Times New Roman" panose="02020603050405020304" pitchFamily="18" charset="0"/>
                <a:cs typeface="Times New Roman" panose="02020603050405020304" pitchFamily="18" charset="0"/>
              </a:rPr>
              <a:t> ÇOCUKLAR YAŞADIĞI İSTİSMAR OLAYINI NİYE ANLATMAZ</a:t>
            </a:r>
            <a:r>
              <a:rPr lang="en-US" b="1" kern="0" dirty="0" smtClean="0">
                <a:solidFill>
                  <a:srgbClr val="000000"/>
                </a:solidFill>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395536" y="1268761"/>
            <a:ext cx="5760640" cy="5328592"/>
          </a:xfrm>
          <a:prstGeom prst="rect">
            <a:avLst/>
          </a:prstGeom>
        </p:spPr>
        <p:txBody>
          <a:bodyPr wrap="square">
            <a:spAutoFit/>
          </a:bodyPr>
          <a:lstStyle/>
          <a:p>
            <a:pPr marL="285750" indent="-285750">
              <a:lnSpc>
                <a:spcPct val="120000"/>
              </a:lnSpc>
              <a:buFont typeface="Arial" panose="020B0604020202020204" pitchFamily="34" charset="0"/>
              <a:buChar char="•"/>
            </a:pPr>
            <a:r>
              <a:rPr lang="en-US" altLang="tr-TR" dirty="0" err="1">
                <a:latin typeface="Times New Roman" panose="02020603050405020304" pitchFamily="18" charset="0"/>
                <a:cs typeface="Times New Roman" panose="02020603050405020304" pitchFamily="18" charset="0"/>
              </a:rPr>
              <a:t>Kend</a:t>
            </a:r>
            <a:r>
              <a:rPr lang="tr-TR" altLang="tr-TR" dirty="0">
                <a:latin typeface="Times New Roman" panose="02020603050405020304" pitchFamily="18" charset="0"/>
                <a:cs typeface="Times New Roman" panose="02020603050405020304" pitchFamily="18" charset="0"/>
              </a:rPr>
              <a:t>ilerine inanılmayacağını düşünürler</a:t>
            </a:r>
          </a:p>
          <a:p>
            <a:pPr marL="285750" indent="-285750">
              <a:lnSpc>
                <a:spcPct val="120000"/>
              </a:lnSpc>
              <a:buFont typeface="Arial" panose="020B0604020202020204" pitchFamily="34" charset="0"/>
              <a:buChar char="•"/>
            </a:pPr>
            <a:r>
              <a:rPr lang="tr-TR" altLang="tr-TR" dirty="0">
                <a:latin typeface="Times New Roman" panose="02020603050405020304" pitchFamily="18" charset="0"/>
                <a:cs typeface="Times New Roman" panose="02020603050405020304" pitchFamily="18" charset="0"/>
              </a:rPr>
              <a:t>Başlarının belaya girebileceğini düşünürler</a:t>
            </a:r>
          </a:p>
          <a:p>
            <a:pPr marL="285750" indent="-285750">
              <a:lnSpc>
                <a:spcPct val="120000"/>
              </a:lnSpc>
              <a:buFont typeface="Arial" panose="020B0604020202020204" pitchFamily="34" charset="0"/>
              <a:buChar char="•"/>
            </a:pPr>
            <a:r>
              <a:rPr lang="tr-TR" altLang="tr-TR" dirty="0">
                <a:latin typeface="Times New Roman" panose="02020603050405020304" pitchFamily="18" charset="0"/>
                <a:cs typeface="Times New Roman" panose="02020603050405020304" pitchFamily="18" charset="0"/>
              </a:rPr>
              <a:t>İstismarcının tehdidinden korkarlar</a:t>
            </a:r>
          </a:p>
          <a:p>
            <a:pPr marL="285750" indent="-285750">
              <a:lnSpc>
                <a:spcPct val="120000"/>
              </a:lnSpc>
              <a:buFont typeface="Arial" panose="020B0604020202020204" pitchFamily="34" charset="0"/>
              <a:buChar char="•"/>
            </a:pPr>
            <a:r>
              <a:rPr lang="tr-TR" altLang="tr-TR" dirty="0">
                <a:latin typeface="Times New Roman" panose="02020603050405020304" pitchFamily="18" charset="0"/>
                <a:cs typeface="Times New Roman" panose="02020603050405020304" pitchFamily="18" charset="0"/>
              </a:rPr>
              <a:t>Kendilerini </a:t>
            </a:r>
            <a:r>
              <a:rPr lang="tr-TR" altLang="tr-TR" dirty="0" err="1">
                <a:latin typeface="Times New Roman" panose="02020603050405020304" pitchFamily="18" charset="0"/>
                <a:cs typeface="Times New Roman" panose="02020603050405020304" pitchFamily="18" charset="0"/>
              </a:rPr>
              <a:t>suçlu,sorumlu</a:t>
            </a:r>
            <a:r>
              <a:rPr lang="tr-TR" altLang="tr-TR" dirty="0">
                <a:latin typeface="Times New Roman" panose="02020603050405020304" pitchFamily="18" charset="0"/>
                <a:cs typeface="Times New Roman" panose="02020603050405020304" pitchFamily="18" charset="0"/>
              </a:rPr>
              <a:t> hisseder</a:t>
            </a:r>
          </a:p>
          <a:p>
            <a:pPr marL="285750" indent="-285750">
              <a:lnSpc>
                <a:spcPct val="120000"/>
              </a:lnSpc>
              <a:buFont typeface="Arial" panose="020B0604020202020204" pitchFamily="34" charset="0"/>
              <a:buChar char="•"/>
            </a:pPr>
            <a:r>
              <a:rPr lang="tr-TR" altLang="tr-TR" dirty="0">
                <a:latin typeface="Times New Roman" panose="02020603050405020304" pitchFamily="18" charset="0"/>
                <a:cs typeface="Times New Roman" panose="02020603050405020304" pitchFamily="18" charset="0"/>
              </a:rPr>
              <a:t>İstismarcıyı korumak </a:t>
            </a:r>
            <a:r>
              <a:rPr lang="tr-TR" altLang="tr-TR" dirty="0" smtClean="0">
                <a:latin typeface="Times New Roman" panose="02020603050405020304" pitchFamily="18" charset="0"/>
                <a:cs typeface="Times New Roman" panose="02020603050405020304" pitchFamily="18" charset="0"/>
              </a:rPr>
              <a:t>isterler</a:t>
            </a:r>
          </a:p>
          <a:p>
            <a:pPr marL="285750" indent="-285750">
              <a:buFont typeface="Arial" panose="020B0604020202020204" pitchFamily="34" charset="0"/>
              <a:buChar char="•"/>
            </a:pPr>
            <a:r>
              <a:rPr lang="tr-TR" altLang="tr-TR" dirty="0">
                <a:latin typeface="Times New Roman" panose="02020603050405020304" pitchFamily="18" charset="0"/>
                <a:cs typeface="Times New Roman" panose="02020603050405020304" pitchFamily="18" charset="0"/>
              </a:rPr>
              <a:t>Yaşanılan olayı anlattığında daha kötü olaylara sebep olacağını düşünür</a:t>
            </a:r>
          </a:p>
          <a:p>
            <a:pPr marL="285750" indent="-285750">
              <a:buFont typeface="Arial" panose="020B0604020202020204" pitchFamily="34" charset="0"/>
              <a:buChar char="•"/>
            </a:pPr>
            <a:r>
              <a:rPr lang="tr-TR" altLang="tr-TR" dirty="0">
                <a:latin typeface="Times New Roman" panose="02020603050405020304" pitchFamily="18" charset="0"/>
                <a:cs typeface="Times New Roman" panose="02020603050405020304" pitchFamily="18" charset="0"/>
              </a:rPr>
              <a:t>Kendisine inanılmayacağını düşünür</a:t>
            </a:r>
          </a:p>
          <a:p>
            <a:pPr marL="285750" indent="-285750">
              <a:buFont typeface="Arial" panose="020B0604020202020204" pitchFamily="34" charset="0"/>
              <a:buChar char="•"/>
            </a:pPr>
            <a:r>
              <a:rPr lang="tr-TR" altLang="tr-TR" dirty="0">
                <a:latin typeface="Times New Roman" panose="02020603050405020304" pitchFamily="18" charset="0"/>
                <a:cs typeface="Times New Roman" panose="02020603050405020304" pitchFamily="18" charset="0"/>
              </a:rPr>
              <a:t>Utanır söyleyemez</a:t>
            </a:r>
          </a:p>
          <a:p>
            <a:pPr marL="285750" indent="-285750">
              <a:buFont typeface="Arial" panose="020B0604020202020204" pitchFamily="34" charset="0"/>
              <a:buChar char="•"/>
            </a:pPr>
            <a:r>
              <a:rPr lang="tr-TR" altLang="tr-TR" dirty="0">
                <a:latin typeface="Times New Roman" panose="02020603050405020304" pitchFamily="18" charset="0"/>
                <a:cs typeface="Times New Roman" panose="02020603050405020304" pitchFamily="18" charset="0"/>
              </a:rPr>
              <a:t>Ailenin parçalanmasından korkar</a:t>
            </a:r>
          </a:p>
          <a:p>
            <a:pPr marL="285750" indent="-285750">
              <a:buFont typeface="Arial" panose="020B0604020202020204" pitchFamily="34" charset="0"/>
              <a:buChar char="•"/>
            </a:pPr>
            <a:r>
              <a:rPr lang="tr-TR" altLang="tr-TR" dirty="0">
                <a:latin typeface="Times New Roman" panose="02020603050405020304" pitchFamily="18" charset="0"/>
                <a:cs typeface="Times New Roman" panose="02020603050405020304" pitchFamily="18" charset="0"/>
              </a:rPr>
              <a:t>Başkalarını korumak için kendini kurban eder</a:t>
            </a:r>
          </a:p>
          <a:p>
            <a:pPr marL="285750" indent="-285750">
              <a:lnSpc>
                <a:spcPct val="100000"/>
              </a:lnSpc>
              <a:buFont typeface="Arial" panose="020B0604020202020204" pitchFamily="34" charset="0"/>
              <a:buChar char="•"/>
            </a:pPr>
            <a:r>
              <a:rPr lang="tr-TR" altLang="tr-TR" dirty="0">
                <a:latin typeface="Times New Roman" panose="02020603050405020304" pitchFamily="18" charset="0"/>
                <a:cs typeface="Times New Roman" panose="02020603050405020304" pitchFamily="18" charset="0"/>
              </a:rPr>
              <a:t>Nasıl ifade edeceğini bilmeyebilir</a:t>
            </a:r>
          </a:p>
          <a:p>
            <a:pPr marL="285750" indent="-285750">
              <a:lnSpc>
                <a:spcPct val="100000"/>
              </a:lnSpc>
              <a:buFont typeface="Arial" panose="020B0604020202020204" pitchFamily="34" charset="0"/>
              <a:buChar char="•"/>
            </a:pPr>
            <a:r>
              <a:rPr lang="tr-TR" altLang="tr-TR" dirty="0">
                <a:latin typeface="Times New Roman" panose="02020603050405020304" pitchFamily="18" charset="0"/>
                <a:cs typeface="Times New Roman" panose="02020603050405020304" pitchFamily="18" charset="0"/>
              </a:rPr>
              <a:t>Maruz kalınan eylemin ne anlama geldiğini bilmeyebilir</a:t>
            </a:r>
          </a:p>
          <a:p>
            <a:pPr marL="285750" indent="-285750">
              <a:lnSpc>
                <a:spcPct val="120000"/>
              </a:lnSpc>
              <a:buFont typeface="Arial" panose="020B0604020202020204" pitchFamily="34" charset="0"/>
              <a:buChar char="•"/>
            </a:pPr>
            <a:r>
              <a:rPr lang="tr-TR" altLang="tr-TR" dirty="0">
                <a:latin typeface="Times New Roman" panose="02020603050405020304" pitchFamily="18" charset="0"/>
                <a:cs typeface="Times New Roman" panose="02020603050405020304" pitchFamily="18" charset="0"/>
              </a:rPr>
              <a:t>Arkadaşları tarafından dışlanabileceklerinden korkarlar. </a:t>
            </a:r>
          </a:p>
          <a:p>
            <a:pPr marL="285750" indent="-285750">
              <a:lnSpc>
                <a:spcPct val="120000"/>
              </a:lnSpc>
              <a:buFont typeface="Arial" panose="020B0604020202020204" pitchFamily="34" charset="0"/>
              <a:buChar char="•"/>
            </a:pPr>
            <a:r>
              <a:rPr lang="tr-TR" altLang="tr-TR" dirty="0">
                <a:latin typeface="Times New Roman" panose="02020603050405020304" pitchFamily="18" charset="0"/>
                <a:cs typeface="Times New Roman" panose="02020603050405020304" pitchFamily="18" charset="0"/>
              </a:rPr>
              <a:t>İyi çocukların cinsellikle ilgili sözcükleri kullanmasının doğru olmadığı söylenmiştir.</a:t>
            </a:r>
          </a:p>
          <a:p>
            <a:pPr marL="285750" indent="-285750">
              <a:lnSpc>
                <a:spcPct val="120000"/>
              </a:lnSpc>
              <a:buFont typeface="Arial" panose="020B0604020202020204" pitchFamily="34" charset="0"/>
              <a:buChar char="•"/>
            </a:pPr>
            <a:endParaRPr lang="tr-TR" altLang="tr-TR" dirty="0">
              <a:latin typeface="Times New Roman" panose="02020603050405020304" pitchFamily="18" charset="0"/>
              <a:cs typeface="Times New Roman" panose="02020603050405020304" pitchFamily="18" charset="0"/>
            </a:endParaRPr>
          </a:p>
        </p:txBody>
      </p:sp>
      <p:pic>
        <p:nvPicPr>
          <p:cNvPr id="2050" name="Picture 2" descr="C:\Users\Osman\Desktop\kaygiliyi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3531" y="1772816"/>
            <a:ext cx="3000469"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922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 calcmode="lin" valueType="num">
                                      <p:cBhvr additive="base">
                                        <p:cTn id="7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 calcmode="lin" valueType="num">
                                      <p:cBhvr additive="base">
                                        <p:cTn id="7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 calcmode="lin" valueType="num">
                                      <p:cBhvr additive="base">
                                        <p:cTn id="8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3">
                                            <p:txEl>
                                              <p:pRg st="13" end="13"/>
                                            </p:txEl>
                                          </p:spTgt>
                                        </p:tgtEl>
                                        <p:attrNameLst>
                                          <p:attrName>style.visibility</p:attrName>
                                        </p:attrNameLst>
                                      </p:cBhvr>
                                      <p:to>
                                        <p:strVal val="visible"/>
                                      </p:to>
                                    </p:set>
                                    <p:anim calcmode="lin" valueType="num">
                                      <p:cBhvr additive="base">
                                        <p:cTn id="90"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idx="4294967295"/>
          </p:nvPr>
        </p:nvSpPr>
        <p:spPr>
          <a:xfrm>
            <a:off x="467544" y="308837"/>
            <a:ext cx="7561200" cy="887916"/>
          </a:xfrm>
        </p:spPr>
        <p:txBody>
          <a:bodyPr>
            <a:normAutofit fontScale="90000"/>
          </a:bodyPr>
          <a:lstStyle/>
          <a:p>
            <a:r>
              <a:rPr lang="tr-TR" altLang="tr-TR" b="1" dirty="0" smtClean="0"/>
              <a:t>Çocuklar sonunda nasıl söylerler</a:t>
            </a:r>
            <a:r>
              <a:rPr lang="tr-TR" altLang="tr-TR" dirty="0" smtClean="0"/>
              <a:t>…</a:t>
            </a:r>
          </a:p>
        </p:txBody>
      </p:sp>
      <p:sp>
        <p:nvSpPr>
          <p:cNvPr id="5" name="4 Metin Yer Tutucusu"/>
          <p:cNvSpPr txBox="1">
            <a:spLocks/>
          </p:cNvSpPr>
          <p:nvPr/>
        </p:nvSpPr>
        <p:spPr>
          <a:xfrm>
            <a:off x="467544" y="1340768"/>
            <a:ext cx="7211144" cy="518457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altLang="tr-TR" sz="2400" dirty="0" smtClean="0">
                <a:cs typeface="Arial" panose="020B0604020202020204" pitchFamily="34" charset="0"/>
              </a:rPr>
              <a:t>İstismarın derecesi, sıklığı artar ve çocuğu korkutursa,</a:t>
            </a:r>
          </a:p>
          <a:p>
            <a:r>
              <a:rPr lang="tr-TR" altLang="tr-TR" sz="2400" dirty="0" smtClean="0">
                <a:cs typeface="Arial" panose="020B0604020202020204" pitchFamily="34" charset="0"/>
              </a:rPr>
              <a:t>Cinsel istismardan korunmayla ilgili bilgi alırsa ve kendisine yapılanın doğru olmadığını fark ederse</a:t>
            </a:r>
          </a:p>
          <a:p>
            <a:r>
              <a:rPr lang="tr-TR" altLang="tr-TR" sz="2400" dirty="0" smtClean="0">
                <a:cs typeface="Arial" panose="020B0604020202020204" pitchFamily="34" charset="0"/>
              </a:rPr>
              <a:t>Söylenmesi gerektiğini öğrenirse, </a:t>
            </a:r>
          </a:p>
          <a:p>
            <a:r>
              <a:rPr lang="tr-TR" altLang="tr-TR" sz="2400" dirty="0" smtClean="0">
                <a:cs typeface="Arial" panose="020B0604020202020204" pitchFamily="34" charset="0"/>
              </a:rPr>
              <a:t>Yakın bulduğu biri ile sırrını paylaşırsa</a:t>
            </a:r>
          </a:p>
          <a:p>
            <a:r>
              <a:rPr lang="tr-TR" altLang="tr-TR" sz="2400" dirty="0" smtClean="0"/>
              <a:t>Kardeşlerini korumak için (kendisinin ilk istismara uğradığı yaşa geldiklerinde), </a:t>
            </a:r>
          </a:p>
          <a:p>
            <a:r>
              <a:rPr lang="tr-TR" altLang="tr-TR" sz="2400" dirty="0" smtClean="0"/>
              <a:t>Ergenliğe gelmişse, hamilelikten korkarsa ya da cinsel yolla bulaşan hastalıklar hakkında bilgisi edinince</a:t>
            </a:r>
          </a:p>
          <a:p>
            <a:r>
              <a:rPr lang="tr-TR" altLang="tr-TR" sz="2400" dirty="0" smtClean="0"/>
              <a:t>İstismarcının baskısından kurtulmak için, </a:t>
            </a:r>
          </a:p>
          <a:p>
            <a:r>
              <a:rPr lang="tr-TR" altLang="tr-TR" sz="2400" dirty="0" smtClean="0"/>
              <a:t>Çocuk güvenebileceği ve kendisi ile yakından ilgilenen bir yetişkinle karşılaştığı zaman, </a:t>
            </a:r>
          </a:p>
          <a:p>
            <a:r>
              <a:rPr lang="tr-TR" altLang="tr-TR" sz="2400" dirty="0" smtClean="0"/>
              <a:t>Fiziksel bir yakınması (</a:t>
            </a:r>
            <a:r>
              <a:rPr lang="tr-TR" altLang="tr-TR" sz="2400" dirty="0" err="1" smtClean="0"/>
              <a:t>üriner</a:t>
            </a:r>
            <a:r>
              <a:rPr lang="tr-TR" altLang="tr-TR" sz="2400" dirty="0" smtClean="0"/>
              <a:t> enfeksiyon vb.) sonrası doktora gittiğinde.</a:t>
            </a:r>
          </a:p>
          <a:p>
            <a:endParaRPr lang="tr-TR" altLang="tr-TR" sz="2400" dirty="0" smtClean="0">
              <a:cs typeface="Arial" panose="020B0604020202020204" pitchFamily="34" charset="0"/>
            </a:endParaRPr>
          </a:p>
        </p:txBody>
      </p:sp>
      <p:pic>
        <p:nvPicPr>
          <p:cNvPr id="6" name="3 Resim" descr="slide0001_image004.jpg"/>
          <p:cNvPicPr>
            <a:picLocks noChangeAspect="1"/>
          </p:cNvPicPr>
          <p:nvPr/>
        </p:nvPicPr>
        <p:blipFill>
          <a:blip r:embed="rId2" cstate="print">
            <a:extLst>
              <a:ext uri="{28A0092B-C50C-407E-A947-70E740481C1C}">
                <a14:useLocalDpi xmlns:a14="http://schemas.microsoft.com/office/drawing/2010/main" val="0"/>
              </a:ext>
            </a:extLst>
          </a:blip>
          <a:srcRect b="19118"/>
          <a:stretch>
            <a:fillRect/>
          </a:stretch>
        </p:blipFill>
        <p:spPr bwMode="auto">
          <a:xfrm rot="9836578" flipV="1">
            <a:off x="7194020" y="5431684"/>
            <a:ext cx="3160525" cy="193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14823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395288" y="476250"/>
            <a:ext cx="8001000" cy="762000"/>
          </a:xfrm>
        </p:spPr>
        <p:txBody>
          <a:bodyPr lIns="90000" tIns="46800" rIns="90000" bIns="46800">
            <a:spAutoFit/>
          </a:bodyPr>
          <a:lstStyle/>
          <a:p>
            <a:pPr eaLnBrk="1" hangingPunct="1">
              <a:buClr>
                <a:srgbClr val="99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b="1" smtClean="0"/>
              <a:t>Cinsel istismar</a:t>
            </a:r>
          </a:p>
        </p:txBody>
      </p:sp>
      <p:sp>
        <p:nvSpPr>
          <p:cNvPr id="28675" name="Rectangle 2"/>
          <p:cNvSpPr>
            <a:spLocks noGrp="1" noChangeArrowheads="1"/>
          </p:cNvSpPr>
          <p:nvPr>
            <p:ph type="body" idx="1"/>
          </p:nvPr>
        </p:nvSpPr>
        <p:spPr>
          <a:xfrm>
            <a:off x="539552" y="1556792"/>
            <a:ext cx="7999413" cy="2897187"/>
          </a:xfrm>
        </p:spPr>
        <p:txBody>
          <a:bodyPr lIns="90000" tIns="46800" rIns="90000" bIns="46800">
            <a:spAutoFit/>
          </a:bodyPr>
          <a:lstStyle/>
          <a:p>
            <a:pPr eaLnBrk="1" hangingPunct="1">
              <a:spcBef>
                <a:spcPts val="65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tr-TR" sz="2400" b="1" dirty="0" smtClean="0">
              <a:solidFill>
                <a:srgbClr val="003399"/>
              </a:solidFill>
              <a:latin typeface="Times New Roman" pitchFamily="18" charset="0"/>
            </a:endParaRPr>
          </a:p>
          <a:p>
            <a:pPr eaLnBrk="1" hangingPunct="1">
              <a:spcBef>
                <a:spcPts val="8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b="1" dirty="0" smtClean="0"/>
              <a:t>“</a:t>
            </a:r>
            <a:r>
              <a:rPr lang="en-GB" altLang="tr-TR" dirty="0" err="1" smtClean="0"/>
              <a:t>Cinsel</a:t>
            </a:r>
            <a:r>
              <a:rPr lang="en-GB" altLang="tr-TR" dirty="0" smtClean="0"/>
              <a:t> </a:t>
            </a:r>
            <a:r>
              <a:rPr lang="en-GB" altLang="tr-TR" dirty="0" err="1" smtClean="0"/>
              <a:t>istismarın</a:t>
            </a:r>
            <a:r>
              <a:rPr lang="en-GB" altLang="tr-TR" dirty="0" smtClean="0"/>
              <a:t> </a:t>
            </a:r>
            <a:r>
              <a:rPr lang="en-GB" altLang="tr-TR" dirty="0" err="1" smtClean="0"/>
              <a:t>mutlaka</a:t>
            </a:r>
            <a:r>
              <a:rPr lang="en-GB" altLang="tr-TR" dirty="0" smtClean="0">
                <a:solidFill>
                  <a:srgbClr val="003399"/>
                </a:solidFill>
              </a:rPr>
              <a:t> </a:t>
            </a:r>
            <a:r>
              <a:rPr lang="en-GB" altLang="tr-TR" i="1" dirty="0" err="1" smtClean="0">
                <a:solidFill>
                  <a:srgbClr val="CC0000"/>
                </a:solidFill>
              </a:rPr>
              <a:t>şiddet</a:t>
            </a:r>
            <a:r>
              <a:rPr lang="en-GB" altLang="tr-TR" i="1" dirty="0" smtClean="0">
                <a:solidFill>
                  <a:srgbClr val="990099"/>
                </a:solidFill>
              </a:rPr>
              <a:t> </a:t>
            </a:r>
            <a:r>
              <a:rPr lang="en-GB" altLang="tr-TR" dirty="0" err="1" smtClean="0"/>
              <a:t>içermesi</a:t>
            </a:r>
            <a:r>
              <a:rPr lang="en-GB" altLang="tr-TR" dirty="0" smtClean="0"/>
              <a:t> </a:t>
            </a:r>
            <a:r>
              <a:rPr lang="en-GB" altLang="tr-TR" dirty="0" err="1" smtClean="0"/>
              <a:t>gerekmez</a:t>
            </a:r>
            <a:r>
              <a:rPr lang="en-GB" altLang="tr-TR" dirty="0" smtClean="0"/>
              <a:t>”</a:t>
            </a:r>
          </a:p>
          <a:p>
            <a:pPr eaLnBrk="1" hangingPunct="1">
              <a:spcBef>
                <a:spcPts val="8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tr-TR" dirty="0" smtClean="0"/>
          </a:p>
          <a:p>
            <a:pPr eaLnBrk="1" hangingPunct="1">
              <a:spcBef>
                <a:spcPts val="8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dirty="0" smtClean="0"/>
              <a:t>“</a:t>
            </a:r>
            <a:r>
              <a:rPr lang="en-GB" altLang="tr-TR" dirty="0" err="1" smtClean="0"/>
              <a:t>Cinsel</a:t>
            </a:r>
            <a:r>
              <a:rPr lang="en-GB" altLang="tr-TR" dirty="0" smtClean="0"/>
              <a:t> </a:t>
            </a:r>
            <a:r>
              <a:rPr lang="en-GB" altLang="tr-TR" dirty="0" err="1" smtClean="0"/>
              <a:t>istismarda</a:t>
            </a:r>
            <a:r>
              <a:rPr lang="en-GB" altLang="tr-TR" dirty="0" smtClean="0"/>
              <a:t> </a:t>
            </a:r>
            <a:r>
              <a:rPr lang="en-GB" altLang="tr-TR" dirty="0" err="1" smtClean="0"/>
              <a:t>çocuğun</a:t>
            </a:r>
            <a:r>
              <a:rPr lang="en-GB" altLang="tr-TR" dirty="0" smtClean="0">
                <a:solidFill>
                  <a:srgbClr val="003399"/>
                </a:solidFill>
              </a:rPr>
              <a:t> </a:t>
            </a:r>
            <a:r>
              <a:rPr lang="en-GB" altLang="tr-TR" i="1" dirty="0" err="1" smtClean="0">
                <a:solidFill>
                  <a:srgbClr val="CC0000"/>
                </a:solidFill>
              </a:rPr>
              <a:t>rızasının</a:t>
            </a:r>
            <a:r>
              <a:rPr lang="en-GB" altLang="tr-TR" i="1" dirty="0" smtClean="0">
                <a:solidFill>
                  <a:srgbClr val="990099"/>
                </a:solidFill>
              </a:rPr>
              <a:t> </a:t>
            </a:r>
            <a:r>
              <a:rPr lang="en-GB" altLang="tr-TR" dirty="0" err="1" smtClean="0"/>
              <a:t>olup</a:t>
            </a:r>
            <a:r>
              <a:rPr lang="en-GB" altLang="tr-TR" dirty="0" smtClean="0"/>
              <a:t> </a:t>
            </a:r>
            <a:r>
              <a:rPr lang="en-GB" altLang="tr-TR" dirty="0" err="1" smtClean="0"/>
              <a:t>olmadığına</a:t>
            </a:r>
            <a:r>
              <a:rPr lang="en-GB" altLang="tr-TR" dirty="0" smtClean="0"/>
              <a:t> </a:t>
            </a:r>
            <a:r>
              <a:rPr lang="en-GB" altLang="tr-TR" dirty="0" err="1" smtClean="0"/>
              <a:t>bakılmaz</a:t>
            </a:r>
            <a:r>
              <a:rPr lang="en-GB" altLang="tr-TR" dirty="0" smtClean="0"/>
              <a:t>”</a:t>
            </a:r>
          </a:p>
        </p:txBody>
      </p:sp>
      <p:pic>
        <p:nvPicPr>
          <p:cNvPr id="28676" name="3 Resim" descr="slide0001_image004.jpg"/>
          <p:cNvPicPr>
            <a:picLocks noChangeAspect="1"/>
          </p:cNvPicPr>
          <p:nvPr/>
        </p:nvPicPr>
        <p:blipFill>
          <a:blip r:embed="rId3" cstate="print">
            <a:extLst>
              <a:ext uri="{28A0092B-C50C-407E-A947-70E740481C1C}">
                <a14:useLocalDpi xmlns:a14="http://schemas.microsoft.com/office/drawing/2010/main" val="0"/>
              </a:ext>
            </a:extLst>
          </a:blip>
          <a:srcRect b="19118"/>
          <a:stretch>
            <a:fillRect/>
          </a:stretch>
        </p:blipFill>
        <p:spPr bwMode="auto">
          <a:xfrm rot="9634179" flipV="1">
            <a:off x="6039343" y="4843598"/>
            <a:ext cx="2730750" cy="167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6868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
            <a:ext cx="7086600" cy="1477328"/>
          </a:xfrm>
          <a:prstGeom prst="rect">
            <a:avLst/>
          </a:prstGeom>
          <a:solidFill>
            <a:srgbClr val="0D364B"/>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500" b="1" dirty="0"/>
              <a:t>CİNSEL İSTİSMAR İLE İLGİLİ DOĞRULAR VE YANLIŞLAR</a:t>
            </a:r>
          </a:p>
        </p:txBody>
      </p:sp>
      <p:sp>
        <p:nvSpPr>
          <p:cNvPr id="3" name="TextBox 2"/>
          <p:cNvSpPr txBox="1"/>
          <p:nvPr/>
        </p:nvSpPr>
        <p:spPr>
          <a:xfrm>
            <a:off x="2209800" y="1981200"/>
            <a:ext cx="4800600" cy="1169551"/>
          </a:xfrm>
          <a:prstGeom prst="rect">
            <a:avLst/>
          </a:prstGeom>
          <a:noFill/>
          <a:ln w="38100">
            <a:solidFill>
              <a:schemeClr val="tx2">
                <a:lumMod val="50000"/>
              </a:schemeClr>
            </a:solidFill>
          </a:ln>
        </p:spPr>
        <p:txBody>
          <a:bodyPr>
            <a:spAutoFit/>
          </a:bodyPr>
          <a:lstStyle/>
          <a:p>
            <a:pPr algn="ctr" fontAlgn="auto">
              <a:spcBef>
                <a:spcPts val="0"/>
              </a:spcBef>
              <a:spcAft>
                <a:spcPts val="0"/>
              </a:spcAft>
              <a:defRPr/>
            </a:pPr>
            <a:r>
              <a:rPr lang="tr-TR" sz="7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NELERDİR ?</a:t>
            </a:r>
          </a:p>
        </p:txBody>
      </p:sp>
      <p:pic>
        <p:nvPicPr>
          <p:cNvPr id="21510" name="Picture 2" descr="D:\Belgelerim\Resimlerim\SUNU RESİMLERİ\Kopyası 42-15315693.jpg"/>
          <p:cNvPicPr>
            <a:picLocks noChangeAspect="1" noChangeArrowheads="1"/>
          </p:cNvPicPr>
          <p:nvPr/>
        </p:nvPicPr>
        <p:blipFill>
          <a:blip r:embed="rId2" cstate="print"/>
          <a:srcRect/>
          <a:stretch>
            <a:fillRect/>
          </a:stretch>
        </p:blipFill>
        <p:spPr bwMode="auto">
          <a:xfrm>
            <a:off x="2743200" y="3200400"/>
            <a:ext cx="3454400" cy="3511550"/>
          </a:xfrm>
          <a:prstGeom prst="rect">
            <a:avLst/>
          </a:prstGeom>
          <a:noFill/>
          <a:ln w="9525">
            <a:noFill/>
            <a:miter lim="800000"/>
            <a:headEnd/>
            <a:tailEnd/>
          </a:ln>
        </p:spPr>
      </p:pic>
    </p:spTree>
    <p:extLst>
      <p:ext uri="{BB962C8B-B14F-4D97-AF65-F5344CB8AC3E}">
        <p14:creationId xmlns:p14="http://schemas.microsoft.com/office/powerpoint/2010/main" val="19032520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585717871"/>
              </p:ext>
            </p:extLst>
          </p:nvPr>
        </p:nvGraphicFramePr>
        <p:xfrm>
          <a:off x="467544" y="548680"/>
          <a:ext cx="8208912" cy="5497127"/>
        </p:xfrm>
        <a:graphic>
          <a:graphicData uri="http://schemas.openxmlformats.org/drawingml/2006/table">
            <a:tbl>
              <a:tblPr firstRow="1" firstCol="1" bandRow="1">
                <a:tableStyleId>{0660B408-B3CF-4A94-85FC-2B1E0A45F4A2}</a:tableStyleId>
              </a:tblPr>
              <a:tblGrid>
                <a:gridCol w="4104456"/>
                <a:gridCol w="4104456"/>
              </a:tblGrid>
              <a:tr h="825191">
                <a:tc>
                  <a:txBody>
                    <a:bodyPr/>
                    <a:lstStyle/>
                    <a:p>
                      <a:pPr algn="ctr">
                        <a:lnSpc>
                          <a:spcPct val="115000"/>
                        </a:lnSpc>
                        <a:spcAft>
                          <a:spcPts val="0"/>
                        </a:spcAft>
                      </a:pPr>
                      <a:r>
                        <a:rPr lang="tr-TR" sz="4400" dirty="0" smtClean="0">
                          <a:effectLst/>
                          <a:latin typeface="Times New Roman" panose="02020603050405020304" pitchFamily="18" charset="0"/>
                          <a:cs typeface="Times New Roman" panose="02020603050405020304" pitchFamily="18" charset="0"/>
                        </a:rPr>
                        <a:t>YANLIŞ </a:t>
                      </a:r>
                      <a:endParaRPr lang="tr-TR"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tr-TR" sz="4400" dirty="0">
                          <a:effectLst/>
                          <a:latin typeface="Times New Roman" panose="02020603050405020304" pitchFamily="18" charset="0"/>
                          <a:cs typeface="Times New Roman" panose="02020603050405020304" pitchFamily="18" charset="0"/>
                        </a:rPr>
                        <a:t>DOĞRU</a:t>
                      </a:r>
                      <a:endParaRPr lang="tr-TR" sz="1800" dirty="0">
                        <a:effectLst/>
                        <a:latin typeface="Times New Roman" panose="02020603050405020304" pitchFamily="18" charset="0"/>
                        <a:ea typeface="Calibri"/>
                        <a:cs typeface="Times New Roman" panose="02020603050405020304" pitchFamily="18" charset="0"/>
                      </a:endParaRPr>
                    </a:p>
                  </a:txBody>
                  <a:tcPr marL="68580" marR="68580" marT="0" marB="0"/>
                </a:tc>
              </a:tr>
              <a:tr h="4671936">
                <a:tc>
                  <a:txBody>
                    <a:bodyPr/>
                    <a:lstStyle/>
                    <a:p>
                      <a:pPr algn="ctr" eaLnBrk="1" hangingPunct="1">
                        <a:lnSpc>
                          <a:spcPct val="80000"/>
                        </a:lnSpc>
                        <a:buFontTx/>
                        <a:buNone/>
                      </a:pPr>
                      <a:endParaRPr lang="tr-TR" altLang="tr-TR" sz="3600" b="1" dirty="0" smtClean="0">
                        <a:latin typeface="Times New Roman" panose="02020603050405020304" pitchFamily="18" charset="0"/>
                        <a:cs typeface="Times New Roman" panose="02020603050405020304" pitchFamily="18" charset="0"/>
                      </a:endParaRPr>
                    </a:p>
                    <a:p>
                      <a:pPr algn="ctr" eaLnBrk="1" hangingPunct="1">
                        <a:lnSpc>
                          <a:spcPct val="80000"/>
                        </a:lnSpc>
                        <a:buFontTx/>
                        <a:buNone/>
                      </a:pPr>
                      <a:r>
                        <a:rPr lang="tr-TR" altLang="tr-TR" sz="2800" b="1" dirty="0" smtClean="0">
                          <a:latin typeface="Times New Roman" panose="02020603050405020304" pitchFamily="18" charset="0"/>
                          <a:cs typeface="Times New Roman" panose="02020603050405020304" pitchFamily="18" charset="0"/>
                        </a:rPr>
                        <a:t>Potansiyel kurban çocuklar : </a:t>
                      </a:r>
                    </a:p>
                    <a:p>
                      <a:pPr algn="ctr" eaLnBrk="1" hangingPunct="1">
                        <a:lnSpc>
                          <a:spcPct val="80000"/>
                        </a:lnSpc>
                        <a:buFontTx/>
                        <a:buNone/>
                      </a:pPr>
                      <a:endParaRPr lang="tr-TR" altLang="tr-TR" sz="2800" b="1" dirty="0" smtClean="0">
                        <a:latin typeface="Times New Roman" panose="02020603050405020304" pitchFamily="18" charset="0"/>
                        <a:cs typeface="Times New Roman" panose="02020603050405020304" pitchFamily="18" charset="0"/>
                      </a:endParaRPr>
                    </a:p>
                    <a:p>
                      <a:pPr algn="ctr" eaLnBrk="1" hangingPunct="1">
                        <a:lnSpc>
                          <a:spcPct val="80000"/>
                        </a:lnSpc>
                        <a:buFontTx/>
                        <a:buNone/>
                      </a:pPr>
                      <a:r>
                        <a:rPr lang="tr-TR" altLang="tr-TR" sz="2800" b="1" dirty="0" smtClean="0">
                          <a:latin typeface="Times New Roman" panose="02020603050405020304" pitchFamily="18" charset="0"/>
                          <a:cs typeface="Times New Roman" panose="02020603050405020304" pitchFamily="18" charset="0"/>
                        </a:rPr>
                        <a:t>Olayı provoke eden</a:t>
                      </a:r>
                    </a:p>
                    <a:p>
                      <a:pPr algn="ctr" eaLnBrk="1" hangingPunct="1">
                        <a:lnSpc>
                          <a:spcPct val="80000"/>
                        </a:lnSpc>
                        <a:buFontTx/>
                        <a:buNone/>
                      </a:pPr>
                      <a:r>
                        <a:rPr lang="tr-TR" altLang="tr-TR" sz="2800" b="1" dirty="0" smtClean="0">
                          <a:latin typeface="Times New Roman" panose="02020603050405020304" pitchFamily="18" charset="0"/>
                          <a:cs typeface="Times New Roman" panose="02020603050405020304" pitchFamily="18" charset="0"/>
                        </a:rPr>
                        <a:t>Şirin ve cazip</a:t>
                      </a:r>
                    </a:p>
                    <a:p>
                      <a:pPr algn="ctr" eaLnBrk="1" hangingPunct="1">
                        <a:lnSpc>
                          <a:spcPct val="80000"/>
                        </a:lnSpc>
                        <a:buFontTx/>
                        <a:buNone/>
                      </a:pPr>
                      <a:r>
                        <a:rPr lang="tr-TR" altLang="tr-TR" sz="2800" b="1" dirty="0" smtClean="0">
                          <a:latin typeface="Times New Roman" panose="02020603050405020304" pitchFamily="18" charset="0"/>
                          <a:cs typeface="Times New Roman" panose="02020603050405020304" pitchFamily="18" charset="0"/>
                        </a:rPr>
                        <a:t>Evden kaçan</a:t>
                      </a:r>
                    </a:p>
                    <a:p>
                      <a:pPr algn="ctr" eaLnBrk="1" hangingPunct="1">
                        <a:lnSpc>
                          <a:spcPct val="80000"/>
                        </a:lnSpc>
                        <a:buFontTx/>
                        <a:buNone/>
                      </a:pPr>
                      <a:r>
                        <a:rPr lang="tr-TR" altLang="tr-TR" sz="2800" b="1" dirty="0" smtClean="0">
                          <a:latin typeface="Times New Roman" panose="02020603050405020304" pitchFamily="18" charset="0"/>
                          <a:cs typeface="Times New Roman" panose="02020603050405020304" pitchFamily="18" charset="0"/>
                        </a:rPr>
                        <a:t>İhmal edilmiş çocuklar</a:t>
                      </a:r>
                      <a:r>
                        <a:rPr lang="tr-TR" altLang="tr-TR" sz="2800" dirty="0" smtClean="0">
                          <a:latin typeface="Times New Roman" panose="02020603050405020304" pitchFamily="18" charset="0"/>
                          <a:cs typeface="Times New Roman" panose="02020603050405020304" pitchFamily="18" charset="0"/>
                        </a:rPr>
                        <a:t>  </a:t>
                      </a:r>
                    </a:p>
                    <a:p>
                      <a:pPr algn="r" eaLnBrk="1" hangingPunct="1">
                        <a:lnSpc>
                          <a:spcPct val="80000"/>
                        </a:lnSpc>
                        <a:buFontTx/>
                        <a:buNone/>
                      </a:pPr>
                      <a:r>
                        <a:rPr lang="tr-TR" sz="4800" dirty="0">
                          <a:effectLst/>
                          <a:latin typeface="Times New Roman" panose="02020603050405020304" pitchFamily="18" charset="0"/>
                          <a:cs typeface="Times New Roman" panose="02020603050405020304" pitchFamily="18" charset="0"/>
                        </a:rPr>
                        <a:t> </a:t>
                      </a:r>
                      <a:r>
                        <a:rPr lang="tr-TR" altLang="tr-TR" sz="2000" b="1" i="1" dirty="0" smtClean="0">
                          <a:solidFill>
                            <a:srgbClr val="CC3300"/>
                          </a:solidFill>
                          <a:latin typeface="Times New Roman" panose="02020603050405020304" pitchFamily="18" charset="0"/>
                          <a:cs typeface="Times New Roman" panose="02020603050405020304" pitchFamily="18" charset="0"/>
                        </a:rPr>
                        <a:t>zannedilir...</a:t>
                      </a:r>
                    </a:p>
                    <a:p>
                      <a:pPr algn="r" eaLnBrk="1" hangingPunct="1">
                        <a:lnSpc>
                          <a:spcPct val="80000"/>
                        </a:lnSpc>
                        <a:buFontTx/>
                        <a:buNone/>
                      </a:pPr>
                      <a:r>
                        <a:rPr lang="tr-TR" altLang="tr-TR" sz="2000" b="1" i="1" dirty="0" smtClean="0">
                          <a:solidFill>
                            <a:srgbClr val="CC3300"/>
                          </a:solidFill>
                          <a:latin typeface="Times New Roman" panose="02020603050405020304" pitchFamily="18" charset="0"/>
                          <a:cs typeface="Times New Roman" panose="02020603050405020304" pitchFamily="18" charset="0"/>
                        </a:rPr>
                        <a:t>Hem öyle olsa ne fark eder,</a:t>
                      </a:r>
                    </a:p>
                    <a:p>
                      <a:pPr algn="r" eaLnBrk="1" hangingPunct="1">
                        <a:lnSpc>
                          <a:spcPct val="80000"/>
                        </a:lnSpc>
                        <a:buFontTx/>
                        <a:buNone/>
                      </a:pPr>
                      <a:r>
                        <a:rPr lang="tr-TR" altLang="tr-TR" sz="2000" b="1" i="1" dirty="0" smtClean="0">
                          <a:solidFill>
                            <a:srgbClr val="CC3300"/>
                          </a:solidFill>
                          <a:latin typeface="Times New Roman" panose="02020603050405020304" pitchFamily="18" charset="0"/>
                          <a:cs typeface="Times New Roman" panose="02020603050405020304" pitchFamily="18" charset="0"/>
                        </a:rPr>
                        <a:t>Çocuk </a:t>
                      </a:r>
                      <a:r>
                        <a:rPr lang="tr-TR" altLang="tr-TR" sz="2000" b="1" i="1" dirty="0" err="1" smtClean="0">
                          <a:solidFill>
                            <a:srgbClr val="CC3300"/>
                          </a:solidFill>
                          <a:latin typeface="Times New Roman" panose="02020603050405020304" pitchFamily="18" charset="0"/>
                          <a:cs typeface="Times New Roman" panose="02020603050405020304" pitchFamily="18" charset="0"/>
                        </a:rPr>
                        <a:t>çocuk</a:t>
                      </a:r>
                      <a:r>
                        <a:rPr lang="tr-TR" altLang="tr-TR" sz="2000" b="1" i="1" dirty="0" smtClean="0">
                          <a:solidFill>
                            <a:srgbClr val="CC3300"/>
                          </a:solidFill>
                          <a:latin typeface="Times New Roman" panose="02020603050405020304" pitchFamily="18" charset="0"/>
                          <a:cs typeface="Times New Roman" panose="02020603050405020304" pitchFamily="18" charset="0"/>
                        </a:rPr>
                        <a:t> değil midir?</a:t>
                      </a:r>
                    </a:p>
                    <a:p>
                      <a:pPr>
                        <a:lnSpc>
                          <a:spcPct val="115000"/>
                        </a:lnSpc>
                        <a:spcAft>
                          <a:spcPts val="0"/>
                        </a:spcAft>
                      </a:pPr>
                      <a:endParaRPr lang="tr-TR" sz="20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eaLnBrk="1" hangingPunct="1">
                        <a:lnSpc>
                          <a:spcPct val="90000"/>
                        </a:lnSpc>
                        <a:buFontTx/>
                        <a:buNone/>
                      </a:pPr>
                      <a:endParaRPr lang="tr-TR" sz="3600" dirty="0" smtClean="0">
                        <a:effectLst/>
                        <a:latin typeface="Times New Roman" panose="02020603050405020304" pitchFamily="18" charset="0"/>
                        <a:cs typeface="Times New Roman" panose="02020603050405020304" pitchFamily="18" charset="0"/>
                      </a:endParaRPr>
                    </a:p>
                    <a:p>
                      <a:pPr algn="ctr" eaLnBrk="1" hangingPunct="1">
                        <a:lnSpc>
                          <a:spcPct val="90000"/>
                        </a:lnSpc>
                        <a:buFontTx/>
                        <a:buNone/>
                      </a:pPr>
                      <a:r>
                        <a:rPr lang="tr-TR" sz="3600" dirty="0" smtClean="0">
                          <a:solidFill>
                            <a:srgbClr val="0070C0"/>
                          </a:solidFill>
                          <a:effectLst/>
                          <a:latin typeface="Times New Roman" panose="02020603050405020304" pitchFamily="18" charset="0"/>
                          <a:cs typeface="Times New Roman" panose="02020603050405020304" pitchFamily="18" charset="0"/>
                        </a:rPr>
                        <a:t>HAYIR</a:t>
                      </a:r>
                    </a:p>
                    <a:p>
                      <a:pPr algn="ctr" eaLnBrk="1" hangingPunct="1">
                        <a:lnSpc>
                          <a:spcPct val="90000"/>
                        </a:lnSpc>
                        <a:buFontTx/>
                        <a:buNone/>
                      </a:pPr>
                      <a:endParaRPr lang="tr-TR" sz="3600" dirty="0" smtClean="0">
                        <a:solidFill>
                          <a:srgbClr val="0070C0"/>
                        </a:solidFill>
                        <a:effectLst/>
                        <a:latin typeface="Times New Roman" panose="02020603050405020304" pitchFamily="18" charset="0"/>
                        <a:cs typeface="Times New Roman" panose="02020603050405020304" pitchFamily="18" charset="0"/>
                      </a:endParaRPr>
                    </a:p>
                    <a:p>
                      <a:pPr algn="ctr" eaLnBrk="1" hangingPunct="1">
                        <a:lnSpc>
                          <a:spcPct val="90000"/>
                        </a:lnSpc>
                        <a:buFontTx/>
                        <a:buNone/>
                      </a:pPr>
                      <a:r>
                        <a:rPr lang="tr-TR" sz="3600" dirty="0" smtClean="0">
                          <a:solidFill>
                            <a:srgbClr val="0070C0"/>
                          </a:solidFill>
                          <a:effectLst/>
                          <a:latin typeface="Times New Roman" panose="02020603050405020304" pitchFamily="18" charset="0"/>
                          <a:cs typeface="Times New Roman" panose="02020603050405020304" pitchFamily="18" charset="0"/>
                        </a:rPr>
                        <a:t> </a:t>
                      </a:r>
                      <a:r>
                        <a:rPr lang="tr-TR" altLang="tr-TR" sz="3600" b="1" dirty="0" smtClean="0">
                          <a:solidFill>
                            <a:srgbClr val="0070C0"/>
                          </a:solidFill>
                          <a:latin typeface="Times New Roman" panose="02020603050405020304" pitchFamily="18" charset="0"/>
                          <a:cs typeface="Times New Roman" panose="02020603050405020304" pitchFamily="18" charset="0"/>
                        </a:rPr>
                        <a:t>HER ÇOCUK </a:t>
                      </a:r>
                    </a:p>
                    <a:p>
                      <a:pPr algn="ctr" eaLnBrk="1" hangingPunct="1">
                        <a:lnSpc>
                          <a:spcPct val="90000"/>
                        </a:lnSpc>
                        <a:buFontTx/>
                        <a:buNone/>
                      </a:pPr>
                      <a:r>
                        <a:rPr lang="tr-TR" altLang="tr-TR" sz="3600" b="1" dirty="0" smtClean="0">
                          <a:solidFill>
                            <a:srgbClr val="0070C0"/>
                          </a:solidFill>
                          <a:latin typeface="Times New Roman" panose="02020603050405020304" pitchFamily="18" charset="0"/>
                          <a:cs typeface="Times New Roman" panose="02020603050405020304" pitchFamily="18" charset="0"/>
                        </a:rPr>
                        <a:t>ve </a:t>
                      </a:r>
                    </a:p>
                    <a:p>
                      <a:pPr algn="ctr" eaLnBrk="1" hangingPunct="1">
                        <a:lnSpc>
                          <a:spcPct val="90000"/>
                        </a:lnSpc>
                        <a:buFontTx/>
                        <a:buNone/>
                      </a:pPr>
                      <a:r>
                        <a:rPr lang="tr-TR" altLang="tr-TR" sz="3600" b="1" dirty="0" smtClean="0">
                          <a:solidFill>
                            <a:srgbClr val="0070C0"/>
                          </a:solidFill>
                          <a:latin typeface="Times New Roman" panose="02020603050405020304" pitchFamily="18" charset="0"/>
                          <a:cs typeface="Times New Roman" panose="02020603050405020304" pitchFamily="18" charset="0"/>
                        </a:rPr>
                        <a:t>HER YETİŞKİN</a:t>
                      </a:r>
                    </a:p>
                    <a:p>
                      <a:pPr algn="ctr" eaLnBrk="1" hangingPunct="1">
                        <a:lnSpc>
                          <a:spcPct val="90000"/>
                        </a:lnSpc>
                        <a:buFontTx/>
                        <a:buNone/>
                      </a:pPr>
                      <a:r>
                        <a:rPr lang="tr-TR" altLang="tr-TR" sz="3600" b="1" dirty="0" smtClean="0">
                          <a:solidFill>
                            <a:srgbClr val="0070C0"/>
                          </a:solidFill>
                          <a:latin typeface="Times New Roman" panose="02020603050405020304" pitchFamily="18" charset="0"/>
                          <a:cs typeface="Times New Roman" panose="02020603050405020304" pitchFamily="18" charset="0"/>
                        </a:rPr>
                        <a:t> cinsel istismara maruz kalabilir!</a:t>
                      </a:r>
                    </a:p>
                    <a:p>
                      <a:pPr algn="ctr">
                        <a:lnSpc>
                          <a:spcPct val="115000"/>
                        </a:lnSpc>
                        <a:spcAft>
                          <a:spcPts val="0"/>
                        </a:spcAft>
                      </a:pPr>
                      <a:r>
                        <a:rPr lang="tr-TR" sz="3600" dirty="0">
                          <a:effectLst/>
                          <a:latin typeface="Times New Roman" panose="02020603050405020304" pitchFamily="18" charset="0"/>
                          <a:cs typeface="Times New Roman" panose="02020603050405020304" pitchFamily="18" charset="0"/>
                        </a:rPr>
                        <a:t> </a:t>
                      </a:r>
                      <a:endParaRPr lang="tr-TR" sz="1400" dirty="0">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6735275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768727415"/>
              </p:ext>
            </p:extLst>
          </p:nvPr>
        </p:nvGraphicFramePr>
        <p:xfrm>
          <a:off x="467544" y="548680"/>
          <a:ext cx="8208912" cy="5570927"/>
        </p:xfrm>
        <a:graphic>
          <a:graphicData uri="http://schemas.openxmlformats.org/drawingml/2006/table">
            <a:tbl>
              <a:tblPr firstRow="1" firstCol="1" bandRow="1">
                <a:tableStyleId>{0660B408-B3CF-4A94-85FC-2B1E0A45F4A2}</a:tableStyleId>
              </a:tblPr>
              <a:tblGrid>
                <a:gridCol w="4104456"/>
                <a:gridCol w="4104456"/>
              </a:tblGrid>
              <a:tr h="825191">
                <a:tc>
                  <a:txBody>
                    <a:bodyPr/>
                    <a:lstStyle/>
                    <a:p>
                      <a:pPr algn="ctr">
                        <a:lnSpc>
                          <a:spcPct val="115000"/>
                        </a:lnSpc>
                        <a:spcAft>
                          <a:spcPts val="0"/>
                        </a:spcAft>
                      </a:pPr>
                      <a:r>
                        <a:rPr lang="tr-TR" sz="4400" dirty="0" smtClean="0">
                          <a:effectLst/>
                          <a:latin typeface="Times New Roman" panose="02020603050405020304" pitchFamily="18" charset="0"/>
                          <a:cs typeface="Times New Roman" panose="02020603050405020304" pitchFamily="18" charset="0"/>
                        </a:rPr>
                        <a:t>YANLIŞ </a:t>
                      </a:r>
                      <a:endParaRPr lang="tr-TR"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tr-TR" sz="4400" dirty="0">
                          <a:effectLst/>
                          <a:latin typeface="Times New Roman" panose="02020603050405020304" pitchFamily="18" charset="0"/>
                          <a:cs typeface="Times New Roman" panose="02020603050405020304" pitchFamily="18" charset="0"/>
                        </a:rPr>
                        <a:t>DOĞRU</a:t>
                      </a:r>
                      <a:endParaRPr lang="tr-TR" sz="1800" dirty="0">
                        <a:effectLst/>
                        <a:latin typeface="Times New Roman" panose="02020603050405020304" pitchFamily="18" charset="0"/>
                        <a:ea typeface="Calibri"/>
                        <a:cs typeface="Times New Roman" panose="02020603050405020304" pitchFamily="18" charset="0"/>
                      </a:endParaRPr>
                    </a:p>
                  </a:txBody>
                  <a:tcPr marL="68580" marR="68580" marT="0" marB="0"/>
                </a:tc>
              </a:tr>
              <a:tr h="4671936">
                <a:tc>
                  <a:txBody>
                    <a:bodyPr/>
                    <a:lstStyle/>
                    <a:p>
                      <a:pPr algn="ctr" eaLnBrk="1" hangingPunct="1">
                        <a:buFontTx/>
                        <a:buNone/>
                      </a:pPr>
                      <a:endParaRPr lang="tr-TR" altLang="tr-TR" sz="3600" b="1" dirty="0" smtClean="0">
                        <a:latin typeface="Times New Roman" panose="02020603050405020304" pitchFamily="18" charset="0"/>
                        <a:cs typeface="Times New Roman" panose="02020603050405020304" pitchFamily="18" charset="0"/>
                      </a:endParaRPr>
                    </a:p>
                    <a:p>
                      <a:pPr algn="ctr" eaLnBrk="1" hangingPunct="1">
                        <a:buFontTx/>
                        <a:buNone/>
                      </a:pPr>
                      <a:r>
                        <a:rPr lang="tr-TR" altLang="tr-TR" sz="3600" b="1" dirty="0" smtClean="0">
                          <a:latin typeface="Times New Roman" panose="02020603050405020304" pitchFamily="18" charset="0"/>
                          <a:cs typeface="Times New Roman" panose="02020603050405020304" pitchFamily="18" charset="0"/>
                        </a:rPr>
                        <a:t>Tehlikeli yerler hep:</a:t>
                      </a:r>
                    </a:p>
                    <a:p>
                      <a:pPr algn="ctr" eaLnBrk="1" hangingPunct="1">
                        <a:buFontTx/>
                        <a:buNone/>
                      </a:pPr>
                      <a:r>
                        <a:rPr lang="tr-TR" altLang="tr-TR" sz="3600" b="1" dirty="0" smtClean="0">
                          <a:latin typeface="Times New Roman" panose="02020603050405020304" pitchFamily="18" charset="0"/>
                          <a:cs typeface="Times New Roman" panose="02020603050405020304" pitchFamily="18" charset="0"/>
                        </a:rPr>
                        <a:t>Parklar </a:t>
                      </a:r>
                    </a:p>
                    <a:p>
                      <a:pPr algn="ctr" eaLnBrk="1" hangingPunct="1">
                        <a:buFontTx/>
                        <a:buNone/>
                      </a:pPr>
                      <a:r>
                        <a:rPr lang="tr-TR" altLang="tr-TR" sz="3600" b="1" dirty="0" smtClean="0">
                          <a:latin typeface="Times New Roman" panose="02020603050405020304" pitchFamily="18" charset="0"/>
                          <a:cs typeface="Times New Roman" panose="02020603050405020304" pitchFamily="18" charset="0"/>
                        </a:rPr>
                        <a:t>Genel tuvaletler </a:t>
                      </a:r>
                    </a:p>
                    <a:p>
                      <a:pPr algn="ctr" eaLnBrk="1" hangingPunct="1">
                        <a:buFontTx/>
                        <a:buNone/>
                      </a:pPr>
                      <a:r>
                        <a:rPr lang="tr-TR" altLang="tr-TR" sz="3600" b="1" dirty="0" smtClean="0">
                          <a:latin typeface="Times New Roman" panose="02020603050405020304" pitchFamily="18" charset="0"/>
                          <a:cs typeface="Times New Roman" panose="02020603050405020304" pitchFamily="18" charset="0"/>
                        </a:rPr>
                        <a:t>Issız sokaklar </a:t>
                      </a:r>
                    </a:p>
                    <a:p>
                      <a:pPr algn="ctr" eaLnBrk="1" hangingPunct="1">
                        <a:buFontTx/>
                        <a:buNone/>
                      </a:pPr>
                      <a:r>
                        <a:rPr lang="tr-TR" altLang="tr-TR" sz="3600" b="1" dirty="0" smtClean="0">
                          <a:latin typeface="Times New Roman" panose="02020603050405020304" pitchFamily="18" charset="0"/>
                          <a:cs typeface="Times New Roman" panose="02020603050405020304" pitchFamily="18" charset="0"/>
                        </a:rPr>
                        <a:t>Karanlık yerler </a:t>
                      </a:r>
                    </a:p>
                    <a:p>
                      <a:pPr algn="ctr" eaLnBrk="1" hangingPunct="1">
                        <a:buFontTx/>
                        <a:buNone/>
                      </a:pPr>
                      <a:r>
                        <a:rPr lang="tr-TR" altLang="tr-TR" sz="3600" b="1" dirty="0" smtClean="0">
                          <a:latin typeface="Times New Roman" panose="02020603050405020304" pitchFamily="18" charset="0"/>
                          <a:cs typeface="Times New Roman" panose="02020603050405020304" pitchFamily="18" charset="0"/>
                        </a:rPr>
                        <a:t>Boş inşaat sahaları</a:t>
                      </a:r>
                      <a:r>
                        <a:rPr lang="tr-TR" altLang="tr-TR" sz="2800" dirty="0" smtClean="0">
                          <a:latin typeface="Times New Roman" panose="02020603050405020304" pitchFamily="18" charset="0"/>
                          <a:cs typeface="Times New Roman" panose="02020603050405020304" pitchFamily="18" charset="0"/>
                        </a:rPr>
                        <a:t> </a:t>
                      </a:r>
                    </a:p>
                    <a:p>
                      <a:pPr algn="r" eaLnBrk="1" hangingPunct="1">
                        <a:buFontTx/>
                        <a:buNone/>
                      </a:pPr>
                      <a:r>
                        <a:rPr lang="tr-TR" altLang="tr-TR" sz="1400" b="1" i="1" dirty="0" smtClean="0">
                          <a:solidFill>
                            <a:srgbClr val="CC3300"/>
                          </a:solidFill>
                          <a:latin typeface="Times New Roman" panose="02020603050405020304" pitchFamily="18" charset="0"/>
                          <a:cs typeface="Times New Roman" panose="02020603050405020304" pitchFamily="18" charset="0"/>
                        </a:rPr>
                        <a:t>zannedilir...</a:t>
                      </a:r>
                    </a:p>
                    <a:p>
                      <a:pPr>
                        <a:lnSpc>
                          <a:spcPct val="115000"/>
                        </a:lnSpc>
                        <a:spcAft>
                          <a:spcPts val="0"/>
                        </a:spcAft>
                      </a:pPr>
                      <a:r>
                        <a:rPr lang="tr-TR" sz="3600" dirty="0">
                          <a:effectLst/>
                          <a:latin typeface="Times New Roman" panose="02020603050405020304" pitchFamily="18" charset="0"/>
                          <a:cs typeface="Times New Roman" panose="02020603050405020304" pitchFamily="18" charset="0"/>
                        </a:rPr>
                        <a:t> </a:t>
                      </a:r>
                      <a:endParaRPr lang="tr-TR" sz="1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eaLnBrk="1" hangingPunct="1">
                        <a:buFontTx/>
                        <a:buNone/>
                      </a:pPr>
                      <a:endParaRPr lang="tr-TR" altLang="tr-TR" sz="1400" b="1" dirty="0" smtClean="0">
                        <a:latin typeface="Times New Roman" panose="02020603050405020304" pitchFamily="18" charset="0"/>
                        <a:cs typeface="Times New Roman" panose="02020603050405020304" pitchFamily="18" charset="0"/>
                      </a:endParaRPr>
                    </a:p>
                    <a:p>
                      <a:pPr algn="ctr" eaLnBrk="1" hangingPunct="1">
                        <a:buFontTx/>
                        <a:buNone/>
                      </a:pPr>
                      <a:r>
                        <a:rPr lang="tr-TR" altLang="tr-TR" sz="3200" b="1" dirty="0" smtClean="0">
                          <a:solidFill>
                            <a:srgbClr val="0070C0"/>
                          </a:solidFill>
                          <a:latin typeface="Times New Roman" panose="02020603050405020304" pitchFamily="18" charset="0"/>
                          <a:cs typeface="Times New Roman" panose="02020603050405020304" pitchFamily="18" charset="0"/>
                        </a:rPr>
                        <a:t>OYSA</a:t>
                      </a:r>
                    </a:p>
                    <a:p>
                      <a:pPr algn="ctr" eaLnBrk="1" hangingPunct="1">
                        <a:buFontTx/>
                        <a:buNone/>
                      </a:pPr>
                      <a:endParaRPr lang="tr-TR" altLang="tr-TR" sz="1600" b="1" dirty="0" smtClean="0">
                        <a:solidFill>
                          <a:srgbClr val="0070C0"/>
                        </a:solidFill>
                        <a:latin typeface="Times New Roman" panose="02020603050405020304" pitchFamily="18" charset="0"/>
                        <a:cs typeface="Times New Roman" panose="02020603050405020304" pitchFamily="18" charset="0"/>
                      </a:endParaRPr>
                    </a:p>
                    <a:p>
                      <a:pPr algn="ctr" eaLnBrk="1" hangingPunct="1">
                        <a:buFontTx/>
                        <a:buNone/>
                      </a:pPr>
                      <a:r>
                        <a:rPr lang="tr-TR" altLang="tr-TR" sz="1600" b="1" dirty="0" smtClean="0">
                          <a:solidFill>
                            <a:srgbClr val="0070C0"/>
                          </a:solidFill>
                          <a:latin typeface="Times New Roman" panose="02020603050405020304" pitchFamily="18" charset="0"/>
                          <a:cs typeface="Times New Roman" panose="02020603050405020304" pitchFamily="18" charset="0"/>
                        </a:rPr>
                        <a:t>Cinsel İstismar için en uygun yer genellikle:</a:t>
                      </a:r>
                    </a:p>
                    <a:p>
                      <a:pPr algn="ctr" eaLnBrk="1" hangingPunct="1">
                        <a:buFontTx/>
                        <a:buNone/>
                      </a:pPr>
                      <a:r>
                        <a:rPr lang="tr-TR" altLang="tr-TR" sz="2800" b="1" dirty="0" smtClean="0">
                          <a:solidFill>
                            <a:srgbClr val="0070C0"/>
                          </a:solidFill>
                          <a:latin typeface="Times New Roman" panose="02020603050405020304" pitchFamily="18" charset="0"/>
                          <a:cs typeface="Times New Roman" panose="02020603050405020304" pitchFamily="18" charset="0"/>
                        </a:rPr>
                        <a:t>Ev</a:t>
                      </a:r>
                    </a:p>
                    <a:p>
                      <a:pPr algn="ctr" eaLnBrk="1" hangingPunct="1">
                        <a:buFontTx/>
                        <a:buNone/>
                      </a:pPr>
                      <a:r>
                        <a:rPr lang="tr-TR" altLang="tr-TR" sz="2800" b="1" dirty="0" smtClean="0">
                          <a:solidFill>
                            <a:srgbClr val="0070C0"/>
                          </a:solidFill>
                          <a:latin typeface="Times New Roman" panose="02020603050405020304" pitchFamily="18" charset="0"/>
                          <a:cs typeface="Times New Roman" panose="02020603050405020304" pitchFamily="18" charset="0"/>
                        </a:rPr>
                        <a:t> Okul</a:t>
                      </a:r>
                    </a:p>
                    <a:p>
                      <a:pPr algn="ctr" eaLnBrk="1" hangingPunct="1">
                        <a:buFontTx/>
                        <a:buNone/>
                      </a:pPr>
                      <a:r>
                        <a:rPr lang="tr-TR" altLang="tr-TR" sz="2400" b="1" dirty="0" smtClean="0">
                          <a:solidFill>
                            <a:srgbClr val="0070C0"/>
                          </a:solidFill>
                          <a:latin typeface="Times New Roman" panose="02020603050405020304" pitchFamily="18" charset="0"/>
                          <a:cs typeface="Times New Roman" panose="02020603050405020304" pitchFamily="18" charset="0"/>
                        </a:rPr>
                        <a:t>veya</a:t>
                      </a:r>
                    </a:p>
                    <a:p>
                      <a:pPr algn="ctr" eaLnBrk="1" hangingPunct="1">
                        <a:buFontTx/>
                        <a:buNone/>
                      </a:pPr>
                      <a:r>
                        <a:rPr lang="tr-TR" altLang="tr-TR" sz="2800" b="1" dirty="0" smtClean="0">
                          <a:solidFill>
                            <a:srgbClr val="0070C0"/>
                          </a:solidFill>
                          <a:latin typeface="Times New Roman" panose="02020603050405020304" pitchFamily="18" charset="0"/>
                          <a:cs typeface="Times New Roman" panose="02020603050405020304" pitchFamily="18" charset="0"/>
                        </a:rPr>
                        <a:t>Ev ile okul arasındaki yol gibi</a:t>
                      </a:r>
                    </a:p>
                    <a:p>
                      <a:pPr algn="ctr" eaLnBrk="1" hangingPunct="1">
                        <a:buFontTx/>
                        <a:buNone/>
                      </a:pPr>
                      <a:r>
                        <a:rPr lang="tr-TR" altLang="tr-TR" sz="2800" b="1" dirty="0" smtClean="0">
                          <a:solidFill>
                            <a:srgbClr val="0070C0"/>
                          </a:solidFill>
                          <a:latin typeface="Times New Roman" panose="02020603050405020304" pitchFamily="18" charset="0"/>
                          <a:cs typeface="Times New Roman" panose="02020603050405020304" pitchFamily="18" charset="0"/>
                        </a:rPr>
                        <a:t>İçinde bulunduğunuz</a:t>
                      </a:r>
                    </a:p>
                    <a:p>
                      <a:pPr algn="ctr" eaLnBrk="1" hangingPunct="1">
                        <a:buFontTx/>
                        <a:buNone/>
                      </a:pPr>
                      <a:r>
                        <a:rPr lang="tr-TR" altLang="tr-TR" sz="2800" b="1" dirty="0" smtClean="0">
                          <a:solidFill>
                            <a:srgbClr val="0070C0"/>
                          </a:solidFill>
                          <a:latin typeface="Times New Roman" panose="02020603050405020304" pitchFamily="18" charset="0"/>
                          <a:cs typeface="Times New Roman" panose="02020603050405020304" pitchFamily="18" charset="0"/>
                        </a:rPr>
                        <a:t>Tanıdık yakın çevredir!</a:t>
                      </a:r>
                      <a:r>
                        <a:rPr lang="tr-TR" altLang="tr-TR" sz="2800" b="1" dirty="0" smtClean="0">
                          <a:latin typeface="Times New Roman" panose="02020603050405020304" pitchFamily="18" charset="0"/>
                          <a:cs typeface="Times New Roman" panose="02020603050405020304" pitchFamily="18" charset="0"/>
                        </a:rPr>
                        <a:t> </a:t>
                      </a:r>
                    </a:p>
                    <a:p>
                      <a:pPr algn="ctr">
                        <a:lnSpc>
                          <a:spcPct val="115000"/>
                        </a:lnSpc>
                        <a:spcAft>
                          <a:spcPts val="0"/>
                        </a:spcAft>
                      </a:pPr>
                      <a:r>
                        <a:rPr lang="tr-TR" sz="3600" dirty="0">
                          <a:effectLst/>
                          <a:latin typeface="Times New Roman" panose="02020603050405020304" pitchFamily="18" charset="0"/>
                          <a:cs typeface="Times New Roman" panose="02020603050405020304" pitchFamily="18" charset="0"/>
                        </a:rPr>
                        <a:t> </a:t>
                      </a:r>
                      <a:endParaRPr lang="tr-TR" sz="1400" dirty="0">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6735275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84789363"/>
              </p:ext>
            </p:extLst>
          </p:nvPr>
        </p:nvGraphicFramePr>
        <p:xfrm>
          <a:off x="467544" y="548680"/>
          <a:ext cx="8208912" cy="5497127"/>
        </p:xfrm>
        <a:graphic>
          <a:graphicData uri="http://schemas.openxmlformats.org/drawingml/2006/table">
            <a:tbl>
              <a:tblPr firstRow="1" firstCol="1" bandRow="1">
                <a:tableStyleId>{0660B408-B3CF-4A94-85FC-2B1E0A45F4A2}</a:tableStyleId>
              </a:tblPr>
              <a:tblGrid>
                <a:gridCol w="4104456"/>
                <a:gridCol w="4104456"/>
              </a:tblGrid>
              <a:tr h="825191">
                <a:tc>
                  <a:txBody>
                    <a:bodyPr/>
                    <a:lstStyle/>
                    <a:p>
                      <a:pPr algn="ctr">
                        <a:lnSpc>
                          <a:spcPct val="115000"/>
                        </a:lnSpc>
                        <a:spcAft>
                          <a:spcPts val="0"/>
                        </a:spcAft>
                      </a:pPr>
                      <a:r>
                        <a:rPr lang="tr-TR" sz="4400" dirty="0" smtClean="0">
                          <a:effectLst/>
                          <a:latin typeface="Times New Roman" panose="02020603050405020304" pitchFamily="18" charset="0"/>
                          <a:cs typeface="Times New Roman" panose="02020603050405020304" pitchFamily="18" charset="0"/>
                        </a:rPr>
                        <a:t>YANLIŞ </a:t>
                      </a:r>
                      <a:endParaRPr lang="tr-TR"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tr-TR" sz="4400" dirty="0">
                          <a:effectLst/>
                          <a:latin typeface="Times New Roman" panose="02020603050405020304" pitchFamily="18" charset="0"/>
                          <a:cs typeface="Times New Roman" panose="02020603050405020304" pitchFamily="18" charset="0"/>
                        </a:rPr>
                        <a:t>DOĞRU</a:t>
                      </a:r>
                      <a:endParaRPr lang="tr-TR" sz="1800" dirty="0">
                        <a:effectLst/>
                        <a:latin typeface="Times New Roman" panose="02020603050405020304" pitchFamily="18" charset="0"/>
                        <a:ea typeface="Calibri"/>
                        <a:cs typeface="Times New Roman" panose="02020603050405020304" pitchFamily="18" charset="0"/>
                      </a:endParaRPr>
                    </a:p>
                  </a:txBody>
                  <a:tcPr marL="68580" marR="68580" marT="0" marB="0"/>
                </a:tc>
              </a:tr>
              <a:tr h="4671936">
                <a:tc>
                  <a:txBody>
                    <a:bodyPr/>
                    <a:lstStyle/>
                    <a:p>
                      <a:pPr algn="ctr" eaLnBrk="1" hangingPunct="1">
                        <a:buFontTx/>
                        <a:buNone/>
                      </a:pPr>
                      <a:endParaRPr lang="tr-TR" altLang="tr-TR" sz="2800" b="1" dirty="0" smtClean="0">
                        <a:latin typeface="Times New Roman" panose="02020603050405020304" pitchFamily="18" charset="0"/>
                        <a:cs typeface="Times New Roman" panose="02020603050405020304" pitchFamily="18" charset="0"/>
                      </a:endParaRPr>
                    </a:p>
                    <a:p>
                      <a:pPr algn="ctr" eaLnBrk="1" hangingPunct="1">
                        <a:buFontTx/>
                        <a:buNone/>
                      </a:pPr>
                      <a:r>
                        <a:rPr lang="tr-TR" altLang="tr-TR" sz="2800" b="1" dirty="0" smtClean="0">
                          <a:latin typeface="Times New Roman" panose="02020603050405020304" pitchFamily="18" charset="0"/>
                          <a:cs typeface="Times New Roman" panose="02020603050405020304" pitchFamily="18" charset="0"/>
                        </a:rPr>
                        <a:t>İstismarcılar genellikle:</a:t>
                      </a:r>
                    </a:p>
                    <a:p>
                      <a:pPr algn="ctr" eaLnBrk="1" hangingPunct="1">
                        <a:buFontTx/>
                        <a:buNone/>
                      </a:pPr>
                      <a:r>
                        <a:rPr lang="tr-TR" altLang="tr-TR" sz="2800" b="1" dirty="0" smtClean="0">
                          <a:latin typeface="Times New Roman" panose="02020603050405020304" pitchFamily="18" charset="0"/>
                          <a:cs typeface="Times New Roman" panose="02020603050405020304" pitchFamily="18" charset="0"/>
                        </a:rPr>
                        <a:t>Yaşlı ve yabancı erkeklerle,</a:t>
                      </a:r>
                    </a:p>
                    <a:p>
                      <a:pPr algn="ctr" eaLnBrk="1" hangingPunct="1">
                        <a:buFontTx/>
                        <a:buNone/>
                      </a:pPr>
                      <a:r>
                        <a:rPr lang="tr-TR" altLang="tr-TR" sz="2800" b="1" dirty="0" smtClean="0">
                          <a:latin typeface="Times New Roman" panose="02020603050405020304" pitchFamily="18" charset="0"/>
                          <a:cs typeface="Times New Roman" panose="02020603050405020304" pitchFamily="18" charset="0"/>
                        </a:rPr>
                        <a:t>Sokaktaki hırpani serseriler...</a:t>
                      </a:r>
                      <a:r>
                        <a:rPr lang="tr-TR" altLang="tr-TR" sz="2800" dirty="0" smtClean="0">
                          <a:latin typeface="Times New Roman" panose="02020603050405020304" pitchFamily="18" charset="0"/>
                          <a:cs typeface="Times New Roman" panose="02020603050405020304" pitchFamily="18" charset="0"/>
                        </a:rPr>
                        <a:t> </a:t>
                      </a:r>
                      <a:endParaRPr lang="tr-TR" altLang="tr-TR" sz="2800" b="1" i="1" dirty="0" smtClean="0">
                        <a:latin typeface="Times New Roman" panose="02020603050405020304" pitchFamily="18" charset="0"/>
                        <a:cs typeface="Times New Roman" panose="02020603050405020304" pitchFamily="18" charset="0"/>
                      </a:endParaRPr>
                    </a:p>
                    <a:p>
                      <a:pPr algn="r" eaLnBrk="1" hangingPunct="1">
                        <a:buFontTx/>
                        <a:buNone/>
                      </a:pPr>
                      <a:endParaRPr lang="tr-TR" altLang="tr-TR" sz="2800" b="1" i="1" dirty="0" smtClean="0">
                        <a:latin typeface="Times New Roman" panose="02020603050405020304" pitchFamily="18" charset="0"/>
                        <a:cs typeface="Times New Roman" panose="02020603050405020304" pitchFamily="18" charset="0"/>
                      </a:endParaRPr>
                    </a:p>
                    <a:p>
                      <a:pPr algn="r" eaLnBrk="1" hangingPunct="1">
                        <a:buFontTx/>
                        <a:buNone/>
                      </a:pPr>
                      <a:r>
                        <a:rPr lang="tr-TR" altLang="tr-TR" sz="2800" b="1" i="1" dirty="0" smtClean="0">
                          <a:solidFill>
                            <a:srgbClr val="CC3300"/>
                          </a:solidFill>
                          <a:latin typeface="Times New Roman" panose="02020603050405020304" pitchFamily="18" charset="0"/>
                          <a:cs typeface="Times New Roman" panose="02020603050405020304" pitchFamily="18" charset="0"/>
                        </a:rPr>
                        <a:t>zannedilir...</a:t>
                      </a:r>
                    </a:p>
                  </a:txBody>
                  <a:tcPr marL="68580" marR="68580" marT="0" marB="0"/>
                </a:tc>
                <a:tc>
                  <a:txBody>
                    <a:bodyPr/>
                    <a:lstStyle/>
                    <a:p>
                      <a:pPr algn="ctr" eaLnBrk="1" hangingPunct="1">
                        <a:buFontTx/>
                        <a:buNone/>
                      </a:pPr>
                      <a:endParaRPr lang="tr-TR" altLang="tr-TR" sz="2800" b="1" dirty="0" smtClean="0">
                        <a:solidFill>
                          <a:schemeClr val="dk1"/>
                        </a:solidFill>
                        <a:latin typeface="Times New Roman" panose="02020603050405020304" pitchFamily="18" charset="0"/>
                        <a:cs typeface="Times New Roman" panose="02020603050405020304" pitchFamily="18" charset="0"/>
                      </a:endParaRPr>
                    </a:p>
                    <a:p>
                      <a:pPr algn="ctr" eaLnBrk="1" hangingPunct="1">
                        <a:buFontTx/>
                        <a:buNone/>
                      </a:pPr>
                      <a:r>
                        <a:rPr lang="tr-TR" altLang="tr-TR" sz="2800" b="1" dirty="0" smtClean="0">
                          <a:solidFill>
                            <a:srgbClr val="0070C0"/>
                          </a:solidFill>
                          <a:latin typeface="Times New Roman" panose="02020603050405020304" pitchFamily="18" charset="0"/>
                          <a:cs typeface="Times New Roman" panose="02020603050405020304" pitchFamily="18" charset="0"/>
                        </a:rPr>
                        <a:t>OYSA</a:t>
                      </a:r>
                    </a:p>
                    <a:p>
                      <a:pPr algn="ctr" eaLnBrk="1" hangingPunct="1">
                        <a:buFontTx/>
                        <a:buNone/>
                      </a:pPr>
                      <a:endParaRPr lang="tr-TR" altLang="tr-TR" sz="1400" b="1" dirty="0" smtClean="0">
                        <a:solidFill>
                          <a:srgbClr val="0070C0"/>
                        </a:solidFill>
                        <a:latin typeface="Times New Roman" panose="02020603050405020304" pitchFamily="18" charset="0"/>
                        <a:cs typeface="Times New Roman" panose="02020603050405020304" pitchFamily="18" charset="0"/>
                      </a:endParaRPr>
                    </a:p>
                    <a:p>
                      <a:pPr algn="ctr" eaLnBrk="1" hangingPunct="1">
                        <a:buFontTx/>
                        <a:buNone/>
                      </a:pPr>
                      <a:r>
                        <a:rPr lang="tr-TR" altLang="tr-TR" sz="2800" b="1" dirty="0" smtClean="0">
                          <a:solidFill>
                            <a:srgbClr val="0070C0"/>
                          </a:solidFill>
                          <a:latin typeface="Times New Roman" panose="02020603050405020304" pitchFamily="18" charset="0"/>
                          <a:cs typeface="Times New Roman" panose="02020603050405020304" pitchFamily="18" charset="0"/>
                        </a:rPr>
                        <a:t>Olguların %80-95’inde fail </a:t>
                      </a:r>
                    </a:p>
                    <a:p>
                      <a:pPr algn="ctr" eaLnBrk="1" hangingPunct="1">
                        <a:buFontTx/>
                        <a:buNone/>
                      </a:pPr>
                      <a:r>
                        <a:rPr lang="tr-TR" altLang="tr-TR" sz="2800" b="1" dirty="0" smtClean="0">
                          <a:solidFill>
                            <a:srgbClr val="0070C0"/>
                          </a:solidFill>
                          <a:latin typeface="Times New Roman" panose="02020603050405020304" pitchFamily="18" charset="0"/>
                          <a:cs typeface="Times New Roman" panose="02020603050405020304" pitchFamily="18" charset="0"/>
                        </a:rPr>
                        <a:t>20-40 yaşları arasında </a:t>
                      </a:r>
                    </a:p>
                    <a:p>
                      <a:pPr algn="ctr" eaLnBrk="1" hangingPunct="1">
                        <a:buFontTx/>
                        <a:buNone/>
                      </a:pPr>
                      <a:r>
                        <a:rPr lang="tr-TR" altLang="tr-TR" sz="2800" b="1" dirty="0" smtClean="0">
                          <a:solidFill>
                            <a:srgbClr val="0070C0"/>
                          </a:solidFill>
                          <a:latin typeface="Times New Roman" panose="02020603050405020304" pitchFamily="18" charset="0"/>
                          <a:cs typeface="Times New Roman" panose="02020603050405020304" pitchFamily="18" charset="0"/>
                        </a:rPr>
                        <a:t>Kurban tarafından tanınan</a:t>
                      </a:r>
                    </a:p>
                    <a:p>
                      <a:pPr algn="ctr" eaLnBrk="1" hangingPunct="1">
                        <a:buFontTx/>
                        <a:buNone/>
                      </a:pPr>
                      <a:r>
                        <a:rPr lang="tr-TR" altLang="tr-TR" sz="2800" b="1" dirty="0" smtClean="0">
                          <a:solidFill>
                            <a:srgbClr val="0070C0"/>
                          </a:solidFill>
                          <a:latin typeface="Times New Roman" panose="02020603050405020304" pitchFamily="18" charset="0"/>
                          <a:cs typeface="Times New Roman" panose="02020603050405020304" pitchFamily="18" charset="0"/>
                        </a:rPr>
                        <a:t>EVLİ ve ÇOCUKLU erkeklerdir! </a:t>
                      </a:r>
                    </a:p>
                    <a:p>
                      <a:pPr algn="ctr">
                        <a:lnSpc>
                          <a:spcPct val="115000"/>
                        </a:lnSpc>
                        <a:spcAft>
                          <a:spcPts val="0"/>
                        </a:spcAft>
                      </a:pPr>
                      <a:r>
                        <a:rPr lang="tr-TR" sz="2800" dirty="0">
                          <a:solidFill>
                            <a:srgbClr val="0070C0"/>
                          </a:solidFill>
                          <a:effectLst/>
                          <a:latin typeface="Times New Roman" panose="02020603050405020304" pitchFamily="18" charset="0"/>
                          <a:cs typeface="Times New Roman" panose="02020603050405020304" pitchFamily="18" charset="0"/>
                        </a:rPr>
                        <a:t> </a:t>
                      </a:r>
                      <a:endParaRPr lang="tr-TR" sz="2800" dirty="0">
                        <a:solidFill>
                          <a:srgbClr val="0070C0"/>
                        </a:solidFill>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6735275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4021984230"/>
              </p:ext>
            </p:extLst>
          </p:nvPr>
        </p:nvGraphicFramePr>
        <p:xfrm>
          <a:off x="467544" y="548680"/>
          <a:ext cx="8208912" cy="5497127"/>
        </p:xfrm>
        <a:graphic>
          <a:graphicData uri="http://schemas.openxmlformats.org/drawingml/2006/table">
            <a:tbl>
              <a:tblPr firstRow="1" firstCol="1" bandRow="1">
                <a:tableStyleId>{0660B408-B3CF-4A94-85FC-2B1E0A45F4A2}</a:tableStyleId>
              </a:tblPr>
              <a:tblGrid>
                <a:gridCol w="4104456"/>
                <a:gridCol w="4104456"/>
              </a:tblGrid>
              <a:tr h="825191">
                <a:tc>
                  <a:txBody>
                    <a:bodyPr/>
                    <a:lstStyle/>
                    <a:p>
                      <a:pPr algn="ctr">
                        <a:lnSpc>
                          <a:spcPct val="115000"/>
                        </a:lnSpc>
                        <a:spcAft>
                          <a:spcPts val="0"/>
                        </a:spcAft>
                      </a:pPr>
                      <a:r>
                        <a:rPr lang="tr-TR" sz="4400" dirty="0" smtClean="0">
                          <a:effectLst/>
                          <a:latin typeface="Times New Roman" panose="02020603050405020304" pitchFamily="18" charset="0"/>
                          <a:cs typeface="Times New Roman" panose="02020603050405020304" pitchFamily="18" charset="0"/>
                        </a:rPr>
                        <a:t>YANLIŞ </a:t>
                      </a:r>
                      <a:endParaRPr lang="tr-TR"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tr-TR" sz="4400" dirty="0">
                          <a:effectLst/>
                          <a:latin typeface="Times New Roman" panose="02020603050405020304" pitchFamily="18" charset="0"/>
                          <a:cs typeface="Times New Roman" panose="02020603050405020304" pitchFamily="18" charset="0"/>
                        </a:rPr>
                        <a:t>DOĞRU</a:t>
                      </a:r>
                      <a:endParaRPr lang="tr-TR" sz="1800" dirty="0">
                        <a:effectLst/>
                        <a:latin typeface="Times New Roman" panose="02020603050405020304" pitchFamily="18" charset="0"/>
                        <a:ea typeface="Calibri"/>
                        <a:cs typeface="Times New Roman" panose="02020603050405020304" pitchFamily="18" charset="0"/>
                      </a:endParaRPr>
                    </a:p>
                  </a:txBody>
                  <a:tcPr marL="68580" marR="68580" marT="0" marB="0"/>
                </a:tc>
              </a:tr>
              <a:tr h="4671936">
                <a:tc>
                  <a:txBody>
                    <a:bodyPr/>
                    <a:lstStyle/>
                    <a:p>
                      <a:pPr algn="ctr" eaLnBrk="1" hangingPunct="1">
                        <a:buFontTx/>
                        <a:buNone/>
                      </a:pPr>
                      <a:endParaRPr lang="tr-TR" altLang="tr-TR" sz="3200" b="1" dirty="0" smtClean="0">
                        <a:latin typeface="Times New Roman" panose="02020603050405020304" pitchFamily="18" charset="0"/>
                        <a:cs typeface="Times New Roman" panose="02020603050405020304" pitchFamily="18" charset="0"/>
                      </a:endParaRPr>
                    </a:p>
                    <a:p>
                      <a:pPr algn="ctr" eaLnBrk="1" hangingPunct="1">
                        <a:buFontTx/>
                        <a:buNone/>
                      </a:pPr>
                      <a:r>
                        <a:rPr lang="tr-TR" altLang="tr-TR" sz="3200" b="1" dirty="0" smtClean="0">
                          <a:latin typeface="Times New Roman" panose="02020603050405020304" pitchFamily="18" charset="0"/>
                          <a:cs typeface="Times New Roman" panose="02020603050405020304" pitchFamily="18" charset="0"/>
                        </a:rPr>
                        <a:t>Sadece KIZ çocukları cinsel istimara</a:t>
                      </a:r>
                      <a:r>
                        <a:rPr lang="tr-TR" altLang="tr-TR" sz="3200" b="1" baseline="0" dirty="0" smtClean="0">
                          <a:latin typeface="Times New Roman" panose="02020603050405020304" pitchFamily="18" charset="0"/>
                          <a:cs typeface="Times New Roman" panose="02020603050405020304" pitchFamily="18" charset="0"/>
                        </a:rPr>
                        <a:t> uğruyor</a:t>
                      </a:r>
                      <a:endParaRPr lang="tr-TR" altLang="tr-TR" sz="3200" b="1" i="1" dirty="0" smtClean="0">
                        <a:latin typeface="Times New Roman" panose="02020603050405020304" pitchFamily="18" charset="0"/>
                        <a:cs typeface="Times New Roman" panose="02020603050405020304" pitchFamily="18" charset="0"/>
                      </a:endParaRPr>
                    </a:p>
                    <a:p>
                      <a:pPr algn="r" eaLnBrk="1" hangingPunct="1">
                        <a:buFontTx/>
                        <a:buNone/>
                      </a:pPr>
                      <a:endParaRPr lang="tr-TR" altLang="tr-TR" sz="3200" b="1" i="1" dirty="0" smtClean="0">
                        <a:latin typeface="Times New Roman" panose="02020603050405020304" pitchFamily="18" charset="0"/>
                        <a:cs typeface="Times New Roman" panose="02020603050405020304" pitchFamily="18" charset="0"/>
                      </a:endParaRPr>
                    </a:p>
                    <a:p>
                      <a:pPr algn="r" eaLnBrk="1" hangingPunct="1">
                        <a:buFontTx/>
                        <a:buNone/>
                      </a:pPr>
                      <a:r>
                        <a:rPr lang="tr-TR" altLang="tr-TR" sz="3200" b="1" i="1" dirty="0" smtClean="0">
                          <a:solidFill>
                            <a:srgbClr val="CC3300"/>
                          </a:solidFill>
                          <a:latin typeface="Times New Roman" panose="02020603050405020304" pitchFamily="18" charset="0"/>
                          <a:cs typeface="Times New Roman" panose="02020603050405020304" pitchFamily="18" charset="0"/>
                        </a:rPr>
                        <a:t>zannedilir...</a:t>
                      </a:r>
                    </a:p>
                  </a:txBody>
                  <a:tcPr marL="68580" marR="68580" marT="0" marB="0"/>
                </a:tc>
                <a:tc>
                  <a:txBody>
                    <a:bodyPr/>
                    <a:lstStyle/>
                    <a:p>
                      <a:pPr algn="ctr" eaLnBrk="1" hangingPunct="1">
                        <a:buFontTx/>
                        <a:buNone/>
                      </a:pPr>
                      <a:endParaRPr lang="tr-TR" altLang="tr-TR" sz="3200" b="1" dirty="0" smtClean="0">
                        <a:solidFill>
                          <a:srgbClr val="0070C0"/>
                        </a:solidFill>
                        <a:latin typeface="Times New Roman" panose="02020603050405020304" pitchFamily="18" charset="0"/>
                        <a:cs typeface="Times New Roman" panose="02020603050405020304" pitchFamily="18" charset="0"/>
                      </a:endParaRPr>
                    </a:p>
                    <a:p>
                      <a:pPr algn="ctr" eaLnBrk="1" hangingPunct="1">
                        <a:buFontTx/>
                        <a:buNone/>
                      </a:pPr>
                      <a:r>
                        <a:rPr lang="tr-TR" altLang="tr-TR" sz="3200" b="1" dirty="0" smtClean="0">
                          <a:solidFill>
                            <a:srgbClr val="0070C0"/>
                          </a:solidFill>
                          <a:latin typeface="Times New Roman" panose="02020603050405020304" pitchFamily="18" charset="0"/>
                          <a:cs typeface="Times New Roman" panose="02020603050405020304" pitchFamily="18" charset="0"/>
                        </a:rPr>
                        <a:t>OYSA</a:t>
                      </a:r>
                    </a:p>
                    <a:p>
                      <a:pPr algn="ctr" eaLnBrk="1" hangingPunct="1">
                        <a:buFontTx/>
                        <a:buNone/>
                      </a:pPr>
                      <a:endParaRPr lang="tr-TR" altLang="tr-TR" sz="1200" b="1" dirty="0" smtClean="0">
                        <a:solidFill>
                          <a:srgbClr val="0070C0"/>
                        </a:solidFill>
                        <a:latin typeface="Times New Roman" panose="02020603050405020304" pitchFamily="18" charset="0"/>
                        <a:cs typeface="Times New Roman" panose="02020603050405020304" pitchFamily="18" charset="0"/>
                      </a:endParaRPr>
                    </a:p>
                    <a:p>
                      <a:pPr algn="ctr" eaLnBrk="1" hangingPunct="1">
                        <a:buFontTx/>
                        <a:buNone/>
                      </a:pPr>
                      <a:r>
                        <a:rPr lang="tr-TR" altLang="tr-TR" sz="3200" b="1" dirty="0" smtClean="0">
                          <a:solidFill>
                            <a:srgbClr val="0070C0"/>
                          </a:solidFill>
                          <a:latin typeface="Times New Roman" panose="02020603050405020304" pitchFamily="18" charset="0"/>
                          <a:cs typeface="Times New Roman" panose="02020603050405020304" pitchFamily="18" charset="0"/>
                        </a:rPr>
                        <a:t>ERKEK</a:t>
                      </a:r>
                      <a:r>
                        <a:rPr lang="tr-TR" altLang="tr-TR" sz="3200" b="1" baseline="0" dirty="0" smtClean="0">
                          <a:solidFill>
                            <a:srgbClr val="0070C0"/>
                          </a:solidFill>
                          <a:latin typeface="Times New Roman" panose="02020603050405020304" pitchFamily="18" charset="0"/>
                          <a:cs typeface="Times New Roman" panose="02020603050405020304" pitchFamily="18" charset="0"/>
                        </a:rPr>
                        <a:t> çocuklar da cinsel istismara uğrar…</a:t>
                      </a:r>
                      <a:endParaRPr lang="tr-TR" altLang="tr-TR" sz="3200" b="1" dirty="0" smtClean="0">
                        <a:solidFill>
                          <a:srgbClr val="0070C0"/>
                        </a:solidFill>
                        <a:latin typeface="Times New Roman" panose="02020603050405020304" pitchFamily="18" charset="0"/>
                        <a:cs typeface="Times New Roman" panose="02020603050405020304" pitchFamily="18" charset="0"/>
                      </a:endParaRPr>
                    </a:p>
                    <a:p>
                      <a:pPr algn="ctr">
                        <a:lnSpc>
                          <a:spcPct val="115000"/>
                        </a:lnSpc>
                        <a:spcAft>
                          <a:spcPts val="0"/>
                        </a:spcAft>
                      </a:pPr>
                      <a:r>
                        <a:rPr lang="tr-TR" sz="3200" dirty="0">
                          <a:solidFill>
                            <a:srgbClr val="0070C0"/>
                          </a:solidFill>
                          <a:effectLst/>
                          <a:latin typeface="Times New Roman" panose="02020603050405020304" pitchFamily="18" charset="0"/>
                          <a:cs typeface="Times New Roman" panose="02020603050405020304" pitchFamily="18" charset="0"/>
                        </a:rPr>
                        <a:t> </a:t>
                      </a:r>
                      <a:endParaRPr lang="tr-TR" sz="3200" dirty="0">
                        <a:solidFill>
                          <a:srgbClr val="0070C0"/>
                        </a:solidFill>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6735275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83568" y="692696"/>
            <a:ext cx="756084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tr-TR" sz="2400" b="1" dirty="0" smtClean="0">
                <a:latin typeface="Times New Roman" panose="02020603050405020304" pitchFamily="18" charset="0"/>
                <a:cs typeface="Times New Roman" panose="02020603050405020304" pitchFamily="18" charset="0"/>
              </a:rPr>
              <a:t>İHMAL ÇEŞİTLERİ</a:t>
            </a:r>
          </a:p>
        </p:txBody>
      </p:sp>
      <p:sp>
        <p:nvSpPr>
          <p:cNvPr id="2" name="Dikdörtgen 1"/>
          <p:cNvSpPr/>
          <p:nvPr/>
        </p:nvSpPr>
        <p:spPr>
          <a:xfrm>
            <a:off x="971600" y="1772816"/>
            <a:ext cx="4572000" cy="2246769"/>
          </a:xfrm>
          <a:prstGeom prst="rect">
            <a:avLst/>
          </a:prstGeom>
        </p:spPr>
        <p:txBody>
          <a:bodyPr>
            <a:spAutoFit/>
          </a:bodyPr>
          <a:lstStyle/>
          <a:p>
            <a:pPr marL="514350" indent="-514350">
              <a:buFont typeface="+mj-lt"/>
              <a:buAutoNum type="arabicPeriod"/>
            </a:pPr>
            <a:r>
              <a:rPr lang="tr-TR" altLang="tr-TR" sz="2800" b="1" dirty="0">
                <a:solidFill>
                  <a:srgbClr val="FF0000"/>
                </a:solidFill>
                <a:latin typeface="Times New Roman" panose="02020603050405020304" pitchFamily="18" charset="0"/>
                <a:cs typeface="Times New Roman" panose="02020603050405020304" pitchFamily="18" charset="0"/>
              </a:rPr>
              <a:t>Fiziksel </a:t>
            </a:r>
            <a:r>
              <a:rPr lang="tr-TR" altLang="tr-TR" sz="2800" b="1" dirty="0" smtClean="0">
                <a:solidFill>
                  <a:srgbClr val="FF0000"/>
                </a:solidFill>
                <a:latin typeface="Times New Roman" panose="02020603050405020304" pitchFamily="18" charset="0"/>
                <a:cs typeface="Times New Roman" panose="02020603050405020304" pitchFamily="18" charset="0"/>
              </a:rPr>
              <a:t>ihmal</a:t>
            </a:r>
          </a:p>
          <a:p>
            <a:pPr marL="514350" indent="-514350">
              <a:buFont typeface="+mj-lt"/>
              <a:buAutoNum type="arabicPeriod"/>
            </a:pPr>
            <a:endParaRPr lang="tr-TR" altLang="tr-TR" sz="2800" b="1"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tr-TR" altLang="tr-TR" sz="2800" b="1" dirty="0">
                <a:solidFill>
                  <a:srgbClr val="0070C0"/>
                </a:solidFill>
                <a:latin typeface="Times New Roman" panose="02020603050405020304" pitchFamily="18" charset="0"/>
                <a:cs typeface="Times New Roman" panose="02020603050405020304" pitchFamily="18" charset="0"/>
              </a:rPr>
              <a:t>Eğitimsel </a:t>
            </a:r>
            <a:r>
              <a:rPr lang="tr-TR" altLang="tr-TR" sz="2800" b="1" dirty="0" smtClean="0">
                <a:solidFill>
                  <a:srgbClr val="0070C0"/>
                </a:solidFill>
                <a:latin typeface="Times New Roman" panose="02020603050405020304" pitchFamily="18" charset="0"/>
                <a:cs typeface="Times New Roman" panose="02020603050405020304" pitchFamily="18" charset="0"/>
              </a:rPr>
              <a:t>ihmal</a:t>
            </a:r>
          </a:p>
          <a:p>
            <a:pPr marL="514350" indent="-514350">
              <a:buFont typeface="+mj-lt"/>
              <a:buAutoNum type="arabicPeriod"/>
            </a:pPr>
            <a:endParaRPr lang="tr-TR" altLang="tr-TR" sz="2800" b="1"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tr-TR" altLang="tr-TR" sz="2800" b="1" dirty="0">
                <a:solidFill>
                  <a:srgbClr val="00B050"/>
                </a:solidFill>
                <a:latin typeface="Times New Roman" panose="02020603050405020304" pitchFamily="18" charset="0"/>
                <a:cs typeface="Times New Roman" panose="02020603050405020304" pitchFamily="18" charset="0"/>
              </a:rPr>
              <a:t>Duygusal ihmal</a:t>
            </a:r>
          </a:p>
        </p:txBody>
      </p:sp>
    </p:spTree>
    <p:extLst>
      <p:ext uri="{BB962C8B-B14F-4D97-AF65-F5344CB8AC3E}">
        <p14:creationId xmlns:p14="http://schemas.microsoft.com/office/powerpoint/2010/main" val="13301750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407363459"/>
              </p:ext>
            </p:extLst>
          </p:nvPr>
        </p:nvGraphicFramePr>
        <p:xfrm>
          <a:off x="467544" y="548680"/>
          <a:ext cx="8208912" cy="5497127"/>
        </p:xfrm>
        <a:graphic>
          <a:graphicData uri="http://schemas.openxmlformats.org/drawingml/2006/table">
            <a:tbl>
              <a:tblPr firstRow="1" firstCol="1" bandRow="1">
                <a:tableStyleId>{0660B408-B3CF-4A94-85FC-2B1E0A45F4A2}</a:tableStyleId>
              </a:tblPr>
              <a:tblGrid>
                <a:gridCol w="4104456"/>
                <a:gridCol w="4104456"/>
              </a:tblGrid>
              <a:tr h="825191">
                <a:tc>
                  <a:txBody>
                    <a:bodyPr/>
                    <a:lstStyle/>
                    <a:p>
                      <a:pPr algn="ctr">
                        <a:lnSpc>
                          <a:spcPct val="115000"/>
                        </a:lnSpc>
                        <a:spcAft>
                          <a:spcPts val="0"/>
                        </a:spcAft>
                      </a:pPr>
                      <a:r>
                        <a:rPr lang="tr-TR" sz="4400" dirty="0" smtClean="0">
                          <a:effectLst/>
                          <a:latin typeface="Times New Roman" panose="02020603050405020304" pitchFamily="18" charset="0"/>
                          <a:cs typeface="Times New Roman" panose="02020603050405020304" pitchFamily="18" charset="0"/>
                        </a:rPr>
                        <a:t>YANLIŞ </a:t>
                      </a:r>
                      <a:endParaRPr lang="tr-TR"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tr-TR" sz="4400" dirty="0">
                          <a:effectLst/>
                          <a:latin typeface="Times New Roman" panose="02020603050405020304" pitchFamily="18" charset="0"/>
                          <a:cs typeface="Times New Roman" panose="02020603050405020304" pitchFamily="18" charset="0"/>
                        </a:rPr>
                        <a:t>DOĞRU</a:t>
                      </a:r>
                      <a:endParaRPr lang="tr-TR" sz="1800" dirty="0">
                        <a:effectLst/>
                        <a:latin typeface="Times New Roman" panose="02020603050405020304" pitchFamily="18" charset="0"/>
                        <a:ea typeface="Calibri"/>
                        <a:cs typeface="Times New Roman" panose="02020603050405020304" pitchFamily="18" charset="0"/>
                      </a:endParaRPr>
                    </a:p>
                  </a:txBody>
                  <a:tcPr marL="68580" marR="68580" marT="0" marB="0"/>
                </a:tc>
              </a:tr>
              <a:tr h="4671936">
                <a:tc>
                  <a:txBody>
                    <a:bodyPr/>
                    <a:lstStyle/>
                    <a:p>
                      <a:pPr algn="ctr" eaLnBrk="1" hangingPunct="1">
                        <a:buFontTx/>
                        <a:buNone/>
                      </a:pPr>
                      <a:endParaRPr lang="tr-TR" altLang="tr-TR" sz="3600" b="1" dirty="0" smtClean="0">
                        <a:latin typeface="Times New Roman" panose="02020603050405020304" pitchFamily="18" charset="0"/>
                        <a:cs typeface="Times New Roman" panose="02020603050405020304" pitchFamily="18" charset="0"/>
                      </a:endParaRPr>
                    </a:p>
                    <a:p>
                      <a:pPr algn="ctr" eaLnBrk="1" hangingPunct="1">
                        <a:buFontTx/>
                        <a:buNone/>
                      </a:pPr>
                      <a:endParaRPr lang="tr-TR" altLang="tr-TR" sz="3600" b="1" i="0" dirty="0" smtClean="0">
                        <a:latin typeface="Times New Roman" panose="02020603050405020304" pitchFamily="18" charset="0"/>
                        <a:cs typeface="Times New Roman" panose="02020603050405020304" pitchFamily="18" charset="0"/>
                      </a:endParaRPr>
                    </a:p>
                    <a:p>
                      <a:pPr algn="ctr" eaLnBrk="1" hangingPunct="1">
                        <a:buFontTx/>
                        <a:buNone/>
                      </a:pPr>
                      <a:r>
                        <a:rPr lang="tr-TR" altLang="tr-TR" sz="3600" b="1" i="0" dirty="0" smtClean="0">
                          <a:latin typeface="Times New Roman" panose="02020603050405020304" pitchFamily="18" charset="0"/>
                          <a:cs typeface="Times New Roman" panose="02020603050405020304" pitchFamily="18" charset="0"/>
                        </a:rPr>
                        <a:t>Tüm</a:t>
                      </a:r>
                      <a:r>
                        <a:rPr lang="tr-TR" altLang="tr-TR" sz="3600" b="1" i="0" baseline="0" dirty="0" smtClean="0">
                          <a:latin typeface="Times New Roman" panose="02020603050405020304" pitchFamily="18" charset="0"/>
                          <a:cs typeface="Times New Roman" panose="02020603050405020304" pitchFamily="18" charset="0"/>
                        </a:rPr>
                        <a:t> istismarcılar ERKEK</a:t>
                      </a:r>
                      <a:endParaRPr lang="tr-TR" altLang="tr-TR" sz="3600" b="1" i="1" dirty="0" smtClean="0">
                        <a:latin typeface="Times New Roman" panose="02020603050405020304" pitchFamily="18" charset="0"/>
                        <a:cs typeface="Times New Roman" panose="02020603050405020304" pitchFamily="18" charset="0"/>
                      </a:endParaRPr>
                    </a:p>
                    <a:p>
                      <a:pPr algn="r" eaLnBrk="1" hangingPunct="1">
                        <a:buFontTx/>
                        <a:buNone/>
                      </a:pPr>
                      <a:endParaRPr lang="tr-TR" altLang="tr-TR" sz="3600" b="1" i="1" dirty="0" smtClean="0">
                        <a:latin typeface="Times New Roman" panose="02020603050405020304" pitchFamily="18" charset="0"/>
                        <a:cs typeface="Times New Roman" panose="02020603050405020304" pitchFamily="18" charset="0"/>
                      </a:endParaRPr>
                    </a:p>
                    <a:p>
                      <a:pPr algn="r" eaLnBrk="1" hangingPunct="1">
                        <a:buFontTx/>
                        <a:buNone/>
                      </a:pPr>
                      <a:r>
                        <a:rPr lang="tr-TR" altLang="tr-TR" sz="3600" b="1" i="1" dirty="0" smtClean="0">
                          <a:solidFill>
                            <a:srgbClr val="CC3300"/>
                          </a:solidFill>
                          <a:latin typeface="Times New Roman" panose="02020603050405020304" pitchFamily="18" charset="0"/>
                          <a:cs typeface="Times New Roman" panose="02020603050405020304" pitchFamily="18" charset="0"/>
                        </a:rPr>
                        <a:t>zannedilir...</a:t>
                      </a:r>
                    </a:p>
                  </a:txBody>
                  <a:tcPr marL="68580" marR="68580" marT="0" marB="0"/>
                </a:tc>
                <a:tc>
                  <a:txBody>
                    <a:bodyPr/>
                    <a:lstStyle/>
                    <a:p>
                      <a:pPr algn="ctr" eaLnBrk="1" hangingPunct="1">
                        <a:buFontTx/>
                        <a:buNone/>
                      </a:pPr>
                      <a:endParaRPr lang="tr-TR" altLang="tr-TR" sz="3600" b="1" dirty="0" smtClean="0">
                        <a:solidFill>
                          <a:schemeClr val="dk1"/>
                        </a:solidFill>
                        <a:latin typeface="Times New Roman" panose="02020603050405020304" pitchFamily="18" charset="0"/>
                        <a:cs typeface="Times New Roman" panose="02020603050405020304" pitchFamily="18" charset="0"/>
                      </a:endParaRPr>
                    </a:p>
                    <a:p>
                      <a:pPr algn="ctr" eaLnBrk="1" hangingPunct="1">
                        <a:buFontTx/>
                        <a:buNone/>
                      </a:pPr>
                      <a:r>
                        <a:rPr lang="tr-TR" altLang="tr-TR" sz="3600" b="1" dirty="0" smtClean="0">
                          <a:solidFill>
                            <a:srgbClr val="0070C0"/>
                          </a:solidFill>
                          <a:latin typeface="Times New Roman" panose="02020603050405020304" pitchFamily="18" charset="0"/>
                          <a:cs typeface="Times New Roman" panose="02020603050405020304" pitchFamily="18" charset="0"/>
                        </a:rPr>
                        <a:t>OYSA</a:t>
                      </a:r>
                    </a:p>
                    <a:p>
                      <a:pPr algn="ctr" eaLnBrk="1" hangingPunct="1">
                        <a:buFontTx/>
                        <a:buNone/>
                      </a:pPr>
                      <a:endParaRPr lang="tr-TR" altLang="tr-TR" sz="3600" b="1" dirty="0" smtClean="0">
                        <a:solidFill>
                          <a:srgbClr val="0070C0"/>
                        </a:solidFill>
                        <a:latin typeface="Times New Roman" panose="02020603050405020304" pitchFamily="18" charset="0"/>
                        <a:cs typeface="Times New Roman" panose="02020603050405020304" pitchFamily="18" charset="0"/>
                      </a:endParaRPr>
                    </a:p>
                    <a:p>
                      <a:pPr algn="ctr" eaLnBrk="1" hangingPunct="1">
                        <a:buFontTx/>
                        <a:buNone/>
                      </a:pPr>
                      <a:r>
                        <a:rPr lang="tr-TR" altLang="tr-TR" sz="3600" b="1" dirty="0" smtClean="0">
                          <a:solidFill>
                            <a:srgbClr val="0070C0"/>
                          </a:solidFill>
                          <a:latin typeface="Times New Roman" panose="02020603050405020304" pitchFamily="18" charset="0"/>
                          <a:cs typeface="Times New Roman" panose="02020603050405020304" pitchFamily="18" charset="0"/>
                        </a:rPr>
                        <a:t>KADIN</a:t>
                      </a:r>
                      <a:r>
                        <a:rPr lang="tr-TR" altLang="tr-TR" sz="3600" b="1" baseline="0" dirty="0" smtClean="0">
                          <a:solidFill>
                            <a:srgbClr val="0070C0"/>
                          </a:solidFill>
                          <a:latin typeface="Times New Roman" panose="02020603050405020304" pitchFamily="18" charset="0"/>
                          <a:cs typeface="Times New Roman" panose="02020603050405020304" pitchFamily="18" charset="0"/>
                        </a:rPr>
                        <a:t> istismarcılar da vardır…</a:t>
                      </a:r>
                      <a:endParaRPr lang="tr-TR" altLang="tr-TR" sz="3600" b="1" dirty="0" smtClean="0">
                        <a:solidFill>
                          <a:srgbClr val="0070C0"/>
                        </a:solidFill>
                        <a:latin typeface="Times New Roman" panose="02020603050405020304" pitchFamily="18" charset="0"/>
                        <a:cs typeface="Times New Roman" panose="02020603050405020304" pitchFamily="18" charset="0"/>
                      </a:endParaRPr>
                    </a:p>
                    <a:p>
                      <a:pPr algn="ctr">
                        <a:lnSpc>
                          <a:spcPct val="115000"/>
                        </a:lnSpc>
                        <a:spcAft>
                          <a:spcPts val="0"/>
                        </a:spcAft>
                      </a:pPr>
                      <a:r>
                        <a:rPr lang="tr-TR" sz="3600" dirty="0">
                          <a:solidFill>
                            <a:srgbClr val="0070C0"/>
                          </a:solidFill>
                          <a:effectLst/>
                          <a:latin typeface="Times New Roman" panose="02020603050405020304" pitchFamily="18" charset="0"/>
                          <a:cs typeface="Times New Roman" panose="02020603050405020304" pitchFamily="18" charset="0"/>
                        </a:rPr>
                        <a:t> </a:t>
                      </a:r>
                      <a:endParaRPr lang="tr-TR" sz="3600" dirty="0">
                        <a:solidFill>
                          <a:srgbClr val="0070C0"/>
                        </a:solidFill>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6735275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lide0001_image004.jpg"/>
          <p:cNvPicPr>
            <a:picLocks noChangeAspect="1"/>
          </p:cNvPicPr>
          <p:nvPr/>
        </p:nvPicPr>
        <p:blipFill>
          <a:blip r:embed="rId2" cstate="print">
            <a:extLst>
              <a:ext uri="{28A0092B-C50C-407E-A947-70E740481C1C}">
                <a14:useLocalDpi xmlns:a14="http://schemas.microsoft.com/office/drawing/2010/main" val="0"/>
              </a:ext>
            </a:extLst>
          </a:blip>
          <a:srcRect b="19118"/>
          <a:stretch>
            <a:fillRect/>
          </a:stretch>
        </p:blipFill>
        <p:spPr bwMode="auto">
          <a:xfrm rot="9222809" flipV="1">
            <a:off x="6929438" y="5245100"/>
            <a:ext cx="20494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İçerik Yer Tutucusu"/>
          <p:cNvSpPr>
            <a:spLocks noGrp="1"/>
          </p:cNvSpPr>
          <p:nvPr>
            <p:ph idx="1"/>
          </p:nvPr>
        </p:nvSpPr>
        <p:spPr>
          <a:xfrm>
            <a:off x="457200" y="1752600"/>
            <a:ext cx="6635750" cy="4724400"/>
          </a:xfrm>
        </p:spPr>
        <p:txBody>
          <a:bodyPr/>
          <a:lstStyle/>
          <a:p>
            <a:r>
              <a:rPr lang="tr-TR" altLang="tr-TR" sz="2800" smtClean="0"/>
              <a:t>Cinsel istismar oluşmuşsa mutlaka önce ilgili kurumlara başvurulmalı  vücutta ve giysilerde hiçbir temizlik yapılmadan muayeneye gidilmelidir. </a:t>
            </a:r>
          </a:p>
          <a:p>
            <a:r>
              <a:rPr lang="tr-TR" altLang="tr-TR" sz="2800" smtClean="0"/>
              <a:t>Deliller için ilk 72 saat çok önemlidir.</a:t>
            </a:r>
          </a:p>
          <a:p>
            <a:r>
              <a:rPr lang="tr-TR" altLang="tr-TR" sz="2800" smtClean="0"/>
              <a:t>Banyo yapmak, giysileri değiştirmek gibi davranışlar saldırganın ve suçun belirlenmesinde yardımcı olabilecek ipucu ve kanıtların yok olmasına yol açabilir.</a:t>
            </a:r>
          </a:p>
        </p:txBody>
      </p:sp>
      <p:sp>
        <p:nvSpPr>
          <p:cNvPr id="6" name="Rectangle 2"/>
          <p:cNvSpPr>
            <a:spLocks noChangeArrowheads="1"/>
          </p:cNvSpPr>
          <p:nvPr/>
        </p:nvSpPr>
        <p:spPr bwMode="auto">
          <a:xfrm>
            <a:off x="457200" y="21467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4400" b="1">
                <a:solidFill>
                  <a:schemeClr val="tx2"/>
                </a:solidFill>
                <a:latin typeface="Calibri" panose="020F0502020204030204" pitchFamily="34" charset="0"/>
              </a:rPr>
              <a:t>Cinsel İstismara uğrayanlara nasıl yardım edebilirsiniz? </a:t>
            </a:r>
          </a:p>
        </p:txBody>
      </p:sp>
    </p:spTree>
    <p:extLst>
      <p:ext uri="{BB962C8B-B14F-4D97-AF65-F5344CB8AC3E}">
        <p14:creationId xmlns:p14="http://schemas.microsoft.com/office/powerpoint/2010/main" val="30200877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214677"/>
            <a:ext cx="8229600" cy="1143000"/>
          </a:xfrm>
        </p:spPr>
        <p:txBody>
          <a:bodyPr>
            <a:normAutofit fontScale="90000"/>
          </a:bodyPr>
          <a:lstStyle/>
          <a:p>
            <a:r>
              <a:rPr lang="tr-TR" altLang="tr-TR" b="1" smtClean="0">
                <a:solidFill>
                  <a:schemeClr val="tx2"/>
                </a:solidFill>
              </a:rPr>
              <a:t>Cinsel İstismara uğrayanlara nasıl yardım edebilirsiniz? </a:t>
            </a:r>
            <a:endParaRPr lang="tr-TR" altLang="tr-TR" smtClean="0"/>
          </a:p>
        </p:txBody>
      </p:sp>
      <p:sp>
        <p:nvSpPr>
          <p:cNvPr id="5" name="2 İçerik Yer Tutucusu"/>
          <p:cNvSpPr>
            <a:spLocks noGrp="1"/>
          </p:cNvSpPr>
          <p:nvPr>
            <p:ph idx="1"/>
          </p:nvPr>
        </p:nvSpPr>
        <p:spPr>
          <a:xfrm>
            <a:off x="457200" y="1600200"/>
            <a:ext cx="8229600" cy="4525963"/>
          </a:xfrm>
        </p:spPr>
        <p:txBody>
          <a:bodyPr/>
          <a:lstStyle/>
          <a:p>
            <a:pPr eaLnBrk="1" hangingPunct="1">
              <a:lnSpc>
                <a:spcPct val="80000"/>
              </a:lnSpc>
            </a:pPr>
            <a:endParaRPr lang="tr-TR" altLang="tr-TR" sz="2800" smtClean="0"/>
          </a:p>
          <a:p>
            <a:pPr eaLnBrk="1" hangingPunct="1">
              <a:lnSpc>
                <a:spcPct val="80000"/>
              </a:lnSpc>
            </a:pPr>
            <a:r>
              <a:rPr lang="tr-TR" altLang="tr-TR" sz="2800" smtClean="0"/>
              <a:t>Eğer çocuğunuz böyle bir duruma maruz kalmışsa mutlaka uzman yardımı alması için destek verin.Unutmayın bu onun suçu değil…</a:t>
            </a:r>
            <a:r>
              <a:rPr lang="tr-TR" altLang="tr-TR" sz="2800" smtClean="0">
                <a:solidFill>
                  <a:schemeClr val="bg1"/>
                </a:solidFill>
              </a:rPr>
              <a:t> </a:t>
            </a:r>
          </a:p>
          <a:p>
            <a:pPr eaLnBrk="1" hangingPunct="1">
              <a:lnSpc>
                <a:spcPct val="80000"/>
              </a:lnSpc>
            </a:pPr>
            <a:endParaRPr lang="tr-TR" altLang="tr-TR" sz="2800" smtClean="0">
              <a:solidFill>
                <a:schemeClr val="bg1"/>
              </a:solidFill>
            </a:endParaRPr>
          </a:p>
          <a:p>
            <a:pPr marL="342900" lvl="1" indent="-342900" eaLnBrk="1" hangingPunct="1">
              <a:lnSpc>
                <a:spcPct val="80000"/>
              </a:lnSpc>
              <a:buFont typeface="Arial" panose="020B0604020202020204" pitchFamily="34" charset="0"/>
              <a:buChar char="•"/>
            </a:pPr>
            <a:r>
              <a:rPr lang="tr-TR" altLang="tr-TR" smtClean="0"/>
              <a:t>Anne ve babaların da  olay sonunda destek almaları gerekmektedir.</a:t>
            </a:r>
          </a:p>
          <a:p>
            <a:endParaRPr lang="tr-TR" altLang="tr-TR" smtClean="0"/>
          </a:p>
        </p:txBody>
      </p:sp>
    </p:spTree>
    <p:extLst>
      <p:ext uri="{BB962C8B-B14F-4D97-AF65-F5344CB8AC3E}">
        <p14:creationId xmlns:p14="http://schemas.microsoft.com/office/powerpoint/2010/main" val="22557786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08520" y="0"/>
            <a:ext cx="925252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buFontTx/>
              <a:buNone/>
            </a:pPr>
            <a:endParaRPr lang="tr-TR" altLang="tr-TR" sz="4000" b="1" dirty="0" smtClean="0"/>
          </a:p>
          <a:p>
            <a:pPr algn="ctr">
              <a:lnSpc>
                <a:spcPct val="80000"/>
              </a:lnSpc>
              <a:buFontTx/>
              <a:buNone/>
            </a:pPr>
            <a:r>
              <a:rPr lang="tr-TR" altLang="tr-TR" sz="4000" b="1" dirty="0" smtClean="0">
                <a:solidFill>
                  <a:srgbClr val="FF0000"/>
                </a:solidFill>
              </a:rPr>
              <a:t>SUSMA</a:t>
            </a:r>
            <a:r>
              <a:rPr lang="tr-TR" altLang="tr-TR" sz="4000" b="1" dirty="0">
                <a:solidFill>
                  <a:srgbClr val="FF0000"/>
                </a:solidFill>
              </a:rPr>
              <a:t>! </a:t>
            </a:r>
            <a:endParaRPr lang="tr-TR" altLang="tr-TR" sz="4000" b="1" dirty="0" smtClean="0">
              <a:solidFill>
                <a:srgbClr val="FF0000"/>
              </a:solidFill>
            </a:endParaRPr>
          </a:p>
          <a:p>
            <a:pPr algn="ctr">
              <a:lnSpc>
                <a:spcPct val="80000"/>
              </a:lnSpc>
              <a:buFontTx/>
              <a:buNone/>
            </a:pPr>
            <a:endParaRPr lang="tr-TR" altLang="tr-TR" sz="4000" b="1" dirty="0" smtClean="0">
              <a:solidFill>
                <a:schemeClr val="bg1"/>
              </a:solidFill>
            </a:endParaRPr>
          </a:p>
          <a:p>
            <a:pPr algn="ctr">
              <a:lnSpc>
                <a:spcPct val="80000"/>
              </a:lnSpc>
              <a:buFontTx/>
              <a:buNone/>
            </a:pPr>
            <a:r>
              <a:rPr lang="tr-TR" altLang="tr-TR" sz="4000" b="1" dirty="0" smtClean="0">
                <a:solidFill>
                  <a:schemeClr val="bg1"/>
                </a:solidFill>
              </a:rPr>
              <a:t>Cinsel istismarın ACİLEN tespit edilmesi ŞART!</a:t>
            </a:r>
          </a:p>
          <a:p>
            <a:pPr algn="ctr">
              <a:lnSpc>
                <a:spcPct val="80000"/>
              </a:lnSpc>
              <a:buFontTx/>
              <a:buNone/>
            </a:pPr>
            <a:r>
              <a:rPr lang="tr-TR" altLang="tr-TR" sz="4000" b="1" dirty="0" smtClean="0">
                <a:solidFill>
                  <a:schemeClr val="bg1"/>
                </a:solidFill>
              </a:rPr>
              <a:t>Zaman içinde tüm kanıtlar yok oluyor, davacı olma hakkı ortadan kalkıyor!</a:t>
            </a:r>
          </a:p>
          <a:p>
            <a:pPr algn="ctr">
              <a:lnSpc>
                <a:spcPct val="80000"/>
              </a:lnSpc>
              <a:buFontTx/>
              <a:buNone/>
            </a:pPr>
            <a:endParaRPr lang="tr-TR" altLang="tr-TR" sz="4000" b="1" dirty="0" smtClean="0">
              <a:solidFill>
                <a:schemeClr val="bg1"/>
              </a:solidFill>
            </a:endParaRPr>
          </a:p>
          <a:p>
            <a:pPr algn="ctr">
              <a:lnSpc>
                <a:spcPct val="80000"/>
              </a:lnSpc>
              <a:buFontTx/>
              <a:buNone/>
            </a:pPr>
            <a:r>
              <a:rPr lang="tr-TR" altLang="tr-TR" sz="4000" b="1" dirty="0" smtClean="0">
                <a:solidFill>
                  <a:schemeClr val="bg1"/>
                </a:solidFill>
              </a:rPr>
              <a:t>ŞİKAYETÇİ OLMAKTAN</a:t>
            </a:r>
          </a:p>
          <a:p>
            <a:pPr algn="ctr">
              <a:lnSpc>
                <a:spcPct val="80000"/>
              </a:lnSpc>
              <a:buFontTx/>
              <a:buNone/>
            </a:pPr>
            <a:r>
              <a:rPr lang="tr-TR" altLang="tr-TR" sz="4000" b="1" dirty="0" smtClean="0">
                <a:solidFill>
                  <a:schemeClr val="bg1"/>
                </a:solidFill>
              </a:rPr>
              <a:t>KORKMA! </a:t>
            </a:r>
          </a:p>
          <a:p>
            <a:pPr algn="ctr">
              <a:lnSpc>
                <a:spcPct val="80000"/>
              </a:lnSpc>
              <a:buFontTx/>
              <a:buNone/>
            </a:pPr>
            <a:r>
              <a:rPr lang="tr-TR" altLang="tr-TR" sz="4000" b="1" dirty="0" smtClean="0"/>
              <a:t> </a:t>
            </a:r>
          </a:p>
          <a:p>
            <a:pPr>
              <a:lnSpc>
                <a:spcPct val="80000"/>
              </a:lnSpc>
              <a:buFontTx/>
              <a:buNone/>
            </a:pPr>
            <a:endParaRPr lang="tr-TR" altLang="tr-TR" sz="4000" b="1" dirty="0" smtClean="0"/>
          </a:p>
          <a:p>
            <a:pPr>
              <a:lnSpc>
                <a:spcPct val="80000"/>
              </a:lnSpc>
              <a:buFontTx/>
              <a:buNone/>
            </a:pPr>
            <a:endParaRPr lang="tr-TR" altLang="tr-TR" sz="4000" b="1" dirty="0" smtClean="0"/>
          </a:p>
        </p:txBody>
      </p:sp>
    </p:spTree>
    <p:extLst>
      <p:ext uri="{BB962C8B-B14F-4D97-AF65-F5344CB8AC3E}">
        <p14:creationId xmlns:p14="http://schemas.microsoft.com/office/powerpoint/2010/main" val="1549869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9552" y="1124744"/>
            <a:ext cx="7999412" cy="42672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tr-TR" altLang="tr-TR" dirty="0" smtClean="0">
              <a:latin typeface="Times New Roman" pitchFamily="18" charset="0"/>
            </a:endParaRPr>
          </a:p>
          <a:p>
            <a:pPr>
              <a:spcBef>
                <a:spcPts val="900"/>
              </a:spcBef>
              <a:buSzPct val="85000"/>
              <a:buFont typeface="Wingdings" pitchFamily="2" charset="2"/>
              <a:buChar char="q"/>
            </a:pPr>
            <a:r>
              <a:rPr lang="en-GB" altLang="tr-TR" b="1" i="1" dirty="0" smtClean="0">
                <a:solidFill>
                  <a:srgbClr val="CC0000"/>
                </a:solidFill>
              </a:rPr>
              <a:t>HER VATANDAŞ ÇOCUĞA KARŞI İŞLENMEKTE OLAN İSTİSMAR SUÇUNU BİLDİRMEKLE YÜKÜMLÜDÜR</a:t>
            </a:r>
            <a:r>
              <a:rPr lang="tr-TR" altLang="tr-TR" b="1" i="1" dirty="0" smtClean="0">
                <a:solidFill>
                  <a:srgbClr val="CC0000"/>
                </a:solidFill>
              </a:rPr>
              <a:t>.</a:t>
            </a:r>
            <a:r>
              <a:rPr lang="en-GB" altLang="tr-TR" b="1" i="1" dirty="0" smtClean="0">
                <a:solidFill>
                  <a:srgbClr val="CC0000"/>
                </a:solidFill>
              </a:rPr>
              <a:t> </a:t>
            </a:r>
          </a:p>
          <a:p>
            <a:pPr>
              <a:spcBef>
                <a:spcPts val="900"/>
              </a:spcBef>
              <a:buFont typeface="Wingdings" pitchFamily="2" charset="2"/>
              <a:buNone/>
            </a:pPr>
            <a:endParaRPr lang="tr-TR" altLang="tr-TR" b="1" i="1" dirty="0" smtClean="0">
              <a:solidFill>
                <a:srgbClr val="CC0000"/>
              </a:solidFill>
            </a:endParaRPr>
          </a:p>
          <a:p>
            <a:pPr>
              <a:spcBef>
                <a:spcPts val="900"/>
              </a:spcBef>
              <a:buSzPct val="85000"/>
              <a:buFont typeface="Wingdings" pitchFamily="2" charset="2"/>
              <a:buChar char="q"/>
            </a:pPr>
            <a:r>
              <a:rPr lang="en-GB" altLang="tr-TR" b="1" i="1" dirty="0" smtClean="0"/>
              <a:t>T.C.K. MADDE 278</a:t>
            </a:r>
          </a:p>
          <a:p>
            <a:endParaRPr lang="tr-TR" altLang="tr-TR" dirty="0" smtClean="0">
              <a:latin typeface="Times New Roman" pitchFamily="18" charset="0"/>
            </a:endParaRPr>
          </a:p>
        </p:txBody>
      </p:sp>
    </p:spTree>
    <p:extLst>
      <p:ext uri="{BB962C8B-B14F-4D97-AF65-F5344CB8AC3E}">
        <p14:creationId xmlns:p14="http://schemas.microsoft.com/office/powerpoint/2010/main" val="1549869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430338" y="765175"/>
            <a:ext cx="7999412" cy="674688"/>
          </a:xfrm>
        </p:spPr>
        <p:txBody>
          <a:bodyPr>
            <a:normAutofit fontScale="90000"/>
          </a:bodyPr>
          <a:lstStyle/>
          <a:p>
            <a:pPr eaLnBrk="1" hangingPunct="1"/>
            <a:r>
              <a:rPr lang="en-GB" altLang="tr-TR" b="1" dirty="0" smtClean="0">
                <a:solidFill>
                  <a:srgbClr val="FF0000"/>
                </a:solidFill>
                <a:latin typeface="Times New Roman" pitchFamily="18" charset="0"/>
              </a:rPr>
              <a:t>T.C.K. MADDE 278</a:t>
            </a:r>
            <a:endParaRPr lang="tr-TR" altLang="tr-TR" b="1" dirty="0" smtClean="0">
              <a:solidFill>
                <a:srgbClr val="FF0000"/>
              </a:solidFill>
              <a:latin typeface="Times New Roman" pitchFamily="18" charset="0"/>
            </a:endParaRPr>
          </a:p>
        </p:txBody>
      </p:sp>
      <p:sp>
        <p:nvSpPr>
          <p:cNvPr id="3" name="Rectangle 3"/>
          <p:cNvSpPr txBox="1">
            <a:spLocks noChangeArrowheads="1"/>
          </p:cNvSpPr>
          <p:nvPr/>
        </p:nvSpPr>
        <p:spPr>
          <a:xfrm>
            <a:off x="566738" y="1752600"/>
            <a:ext cx="7999412"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tr-TR" altLang="tr-TR" dirty="0" smtClean="0">
              <a:latin typeface="Times New Roman" pitchFamily="18" charset="0"/>
            </a:endParaRPr>
          </a:p>
          <a:p>
            <a:pPr>
              <a:lnSpc>
                <a:spcPct val="91000"/>
              </a:lnSpc>
            </a:pPr>
            <a:r>
              <a:rPr lang="tr-TR" altLang="tr-TR" b="1" dirty="0" smtClean="0">
                <a:latin typeface="Times New Roman" pitchFamily="18" charset="0"/>
              </a:rPr>
              <a:t>Suçu bildirmeme</a:t>
            </a:r>
            <a:r>
              <a:rPr lang="tr-TR" altLang="tr-TR" dirty="0" smtClean="0">
                <a:latin typeface="Times New Roman" pitchFamily="18" charset="0"/>
              </a:rPr>
              <a:t> </a:t>
            </a:r>
            <a:endParaRPr lang="tr-TR" altLang="tr-TR" b="1" dirty="0" smtClean="0">
              <a:latin typeface="Times New Roman" pitchFamily="18" charset="0"/>
            </a:endParaRPr>
          </a:p>
          <a:p>
            <a:pPr>
              <a:lnSpc>
                <a:spcPct val="91000"/>
              </a:lnSpc>
            </a:pPr>
            <a:r>
              <a:rPr lang="tr-TR" altLang="tr-TR" b="1" dirty="0" smtClean="0">
                <a:latin typeface="Times New Roman" pitchFamily="18" charset="0"/>
              </a:rPr>
              <a:t>Madde 278 -</a:t>
            </a:r>
            <a:r>
              <a:rPr lang="tr-TR" altLang="tr-TR" dirty="0" smtClean="0">
                <a:latin typeface="Times New Roman" pitchFamily="18" charset="0"/>
              </a:rPr>
              <a:t> (1) İşlenmekte olan bir suçu yetkili makamlara bildirmeyen kişi, </a:t>
            </a:r>
            <a:r>
              <a:rPr lang="tr-TR" altLang="tr-TR" b="1" i="1" u="sng" dirty="0" smtClean="0">
                <a:latin typeface="Times New Roman" pitchFamily="18" charset="0"/>
              </a:rPr>
              <a:t>bir yıla kadar hapis cezası</a:t>
            </a:r>
            <a:r>
              <a:rPr lang="tr-TR" altLang="tr-TR" b="1" dirty="0" smtClean="0">
                <a:latin typeface="Times New Roman" pitchFamily="18" charset="0"/>
              </a:rPr>
              <a:t> </a:t>
            </a:r>
            <a:r>
              <a:rPr lang="tr-TR" altLang="tr-TR" dirty="0" smtClean="0">
                <a:latin typeface="Times New Roman" pitchFamily="18" charset="0"/>
              </a:rPr>
              <a:t>ile cezalandırılır. </a:t>
            </a:r>
          </a:p>
        </p:txBody>
      </p:sp>
    </p:spTree>
    <p:extLst>
      <p:ext uri="{BB962C8B-B14F-4D97-AF65-F5344CB8AC3E}">
        <p14:creationId xmlns:p14="http://schemas.microsoft.com/office/powerpoint/2010/main" val="1549869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700088" y="214313"/>
            <a:ext cx="8229600" cy="478383"/>
          </a:xfrm>
        </p:spPr>
        <p:txBody>
          <a:bodyPr>
            <a:normAutofit fontScale="90000"/>
          </a:bodyPr>
          <a:lstStyle/>
          <a:p>
            <a:r>
              <a:rPr lang="tr-TR" altLang="tr-TR" sz="4000" b="1" dirty="0" smtClean="0"/>
              <a:t>   Eğer;</a:t>
            </a:r>
          </a:p>
        </p:txBody>
      </p:sp>
      <p:sp>
        <p:nvSpPr>
          <p:cNvPr id="5" name="İçerik Yer Tutucusu 2"/>
          <p:cNvSpPr>
            <a:spLocks noGrp="1"/>
          </p:cNvSpPr>
          <p:nvPr>
            <p:ph idx="1"/>
          </p:nvPr>
        </p:nvSpPr>
        <p:spPr>
          <a:xfrm>
            <a:off x="457200" y="692696"/>
            <a:ext cx="8686800" cy="6165304"/>
          </a:xfrm>
        </p:spPr>
        <p:txBody>
          <a:bodyPr>
            <a:normAutofit fontScale="77500" lnSpcReduction="20000"/>
          </a:bodyPr>
          <a:lstStyle/>
          <a:p>
            <a:pPr>
              <a:defRPr/>
            </a:pPr>
            <a:r>
              <a:rPr lang="tr-TR" sz="3200" dirty="0">
                <a:latin typeface="Humanst521 BT"/>
              </a:rPr>
              <a:t>- Çocuk istismarı </a:t>
            </a:r>
            <a:r>
              <a:rPr lang="tr-TR" sz="3200" dirty="0" smtClean="0">
                <a:latin typeface="Humanst521 BT"/>
              </a:rPr>
              <a:t>belirtileri, </a:t>
            </a:r>
            <a:endParaRPr lang="tr-TR" sz="3200" dirty="0">
              <a:latin typeface="Humanst521 BT"/>
            </a:endParaRPr>
          </a:p>
          <a:p>
            <a:pPr>
              <a:defRPr/>
            </a:pPr>
            <a:r>
              <a:rPr lang="tr-TR" sz="3200" dirty="0">
                <a:latin typeface="Humanst521 BT"/>
              </a:rPr>
              <a:t>- </a:t>
            </a:r>
            <a:r>
              <a:rPr lang="tr-TR" sz="3200" dirty="0" smtClean="0">
                <a:latin typeface="Humanst521 BT"/>
              </a:rPr>
              <a:t>Adli bildirim zorunluluğu </a:t>
            </a:r>
          </a:p>
          <a:p>
            <a:pPr>
              <a:defRPr/>
            </a:pPr>
            <a:r>
              <a:rPr lang="tr-TR" sz="3200" dirty="0" smtClean="0">
                <a:latin typeface="Humanst521 BT"/>
              </a:rPr>
              <a:t>-Türkiye’de </a:t>
            </a:r>
            <a:r>
              <a:rPr lang="tr-TR" sz="3200" dirty="0">
                <a:latin typeface="Humanst521 BT"/>
              </a:rPr>
              <a:t>çocuk istismarına ilişkin </a:t>
            </a:r>
            <a:r>
              <a:rPr lang="tr-TR" sz="3200" dirty="0" smtClean="0">
                <a:latin typeface="Humanst521 BT"/>
              </a:rPr>
              <a:t>yasalar, </a:t>
            </a:r>
            <a:endParaRPr lang="tr-TR" sz="3200" dirty="0">
              <a:latin typeface="Humanst521 BT"/>
            </a:endParaRPr>
          </a:p>
          <a:p>
            <a:pPr>
              <a:defRPr/>
            </a:pPr>
            <a:r>
              <a:rPr lang="tr-TR" sz="3200" dirty="0">
                <a:latin typeface="Humanst521 BT"/>
              </a:rPr>
              <a:t>- Çocuk istismarı </a:t>
            </a:r>
            <a:r>
              <a:rPr lang="tr-TR" sz="3200" dirty="0" smtClean="0">
                <a:latin typeface="Humanst521 BT"/>
              </a:rPr>
              <a:t>mağdurları, </a:t>
            </a:r>
            <a:endParaRPr lang="tr-TR" sz="3200" dirty="0">
              <a:latin typeface="Humanst521 BT"/>
            </a:endParaRPr>
          </a:p>
          <a:p>
            <a:pPr>
              <a:defRPr/>
            </a:pPr>
            <a:r>
              <a:rPr lang="tr-TR" sz="3200" dirty="0">
                <a:latin typeface="Humanst521 BT"/>
              </a:rPr>
              <a:t>- Aileye </a:t>
            </a:r>
            <a:r>
              <a:rPr lang="tr-TR" sz="3200" dirty="0" smtClean="0">
                <a:latin typeface="Humanst521 BT"/>
              </a:rPr>
              <a:t>verilecek destek,</a:t>
            </a:r>
            <a:endParaRPr lang="tr-TR" sz="3200" dirty="0">
              <a:latin typeface="Humanst521 BT"/>
            </a:endParaRPr>
          </a:p>
          <a:p>
            <a:pPr>
              <a:defRPr/>
            </a:pPr>
            <a:r>
              <a:rPr lang="tr-TR" sz="3200" dirty="0">
                <a:latin typeface="Humanst521 BT"/>
              </a:rPr>
              <a:t>- Çocuk istismarı veya ihmali ile ilgili </a:t>
            </a:r>
            <a:r>
              <a:rPr lang="tr-TR" sz="3200" dirty="0" smtClean="0">
                <a:latin typeface="Humanst521 BT"/>
              </a:rPr>
              <a:t>diğer,</a:t>
            </a:r>
            <a:endParaRPr lang="tr-TR" sz="3200" dirty="0">
              <a:latin typeface="Humanst521 BT"/>
            </a:endParaRPr>
          </a:p>
          <a:p>
            <a:pPr>
              <a:defRPr/>
            </a:pPr>
            <a:r>
              <a:rPr lang="tr-TR" sz="3200" b="1" dirty="0" smtClean="0">
                <a:latin typeface="Humanst521 BT"/>
              </a:rPr>
              <a:t>Sorularınız veya bildirimde bulunacaksanız, lütfen </a:t>
            </a:r>
            <a:r>
              <a:rPr lang="tr-TR" sz="3200" b="1" dirty="0">
                <a:latin typeface="Humanst521 BT"/>
              </a:rPr>
              <a:t>aşağıda belirtilen </a:t>
            </a:r>
            <a:r>
              <a:rPr lang="tr-TR" sz="3200" b="1" dirty="0" smtClean="0">
                <a:latin typeface="Humanst521 BT"/>
              </a:rPr>
              <a:t>kurumlarla iletişime geçiniz.! </a:t>
            </a:r>
          </a:p>
          <a:p>
            <a:r>
              <a:rPr lang="tr-TR" altLang="tr-TR" dirty="0">
                <a:latin typeface="Humanst521 BT"/>
              </a:rPr>
              <a:t>Okulun Rehberlik Servisine</a:t>
            </a:r>
          </a:p>
          <a:p>
            <a:r>
              <a:rPr lang="tr-TR" altLang="tr-TR" dirty="0">
                <a:latin typeface="Humanst521 BT"/>
              </a:rPr>
              <a:t>Rehberlik ve Araştırma Merkezine</a:t>
            </a:r>
          </a:p>
          <a:p>
            <a:r>
              <a:rPr lang="tr-TR" altLang="tr-TR" dirty="0">
                <a:latin typeface="Humanst521 BT"/>
              </a:rPr>
              <a:t>Sosyal Hizmetler ve Çocuk Esirgeme Kurumu İl Müdürlükleri </a:t>
            </a:r>
          </a:p>
          <a:p>
            <a:r>
              <a:rPr lang="tr-TR" altLang="tr-TR" dirty="0">
                <a:latin typeface="Humanst521 BT"/>
              </a:rPr>
              <a:t>Baroların Çocuk Hakları Merkezleri </a:t>
            </a:r>
          </a:p>
          <a:p>
            <a:r>
              <a:rPr lang="tr-TR" altLang="tr-TR" dirty="0">
                <a:latin typeface="Humanst521 BT"/>
              </a:rPr>
              <a:t>Emniyet Müdürlüğü Çocuk Polisi Şubeleri </a:t>
            </a:r>
          </a:p>
          <a:p>
            <a:r>
              <a:rPr lang="tr-TR" altLang="tr-TR" dirty="0">
                <a:latin typeface="Humanst521 BT"/>
              </a:rPr>
              <a:t>Hastaneler bünyesindeki Çocuk Koruma </a:t>
            </a:r>
            <a:r>
              <a:rPr lang="tr-TR" altLang="tr-TR" dirty="0" smtClean="0">
                <a:latin typeface="Humanst521 BT"/>
              </a:rPr>
              <a:t>Merkezi/Birimleri</a:t>
            </a:r>
            <a:endParaRPr lang="tr-TR" altLang="tr-TR" dirty="0"/>
          </a:p>
        </p:txBody>
      </p:sp>
    </p:spTree>
    <p:extLst>
      <p:ext uri="{BB962C8B-B14F-4D97-AF65-F5344CB8AC3E}">
        <p14:creationId xmlns:p14="http://schemas.microsoft.com/office/powerpoint/2010/main" val="4140515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Resim1"/>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p:spPr>
      </p:pic>
      <p:sp>
        <p:nvSpPr>
          <p:cNvPr id="6" name="WordArt 10"/>
          <p:cNvSpPr>
            <a:spLocks noChangeArrowheads="1" noChangeShapeType="1" noTextEdit="1"/>
          </p:cNvSpPr>
          <p:nvPr/>
        </p:nvSpPr>
        <p:spPr bwMode="auto">
          <a:xfrm>
            <a:off x="0" y="1557338"/>
            <a:ext cx="8532813" cy="1882775"/>
          </a:xfrm>
          <a:prstGeom prst="rect">
            <a:avLst/>
          </a:prstGeom>
        </p:spPr>
        <p:txBody>
          <a:bodyPr wrap="none" fromWordArt="1">
            <a:prstTxWarp prst="textCascadeUp">
              <a:avLst>
                <a:gd name="adj" fmla="val 28569"/>
              </a:avLst>
            </a:prstTxWarp>
            <a:scene3d>
              <a:camera prst="legacyPerspectiveFront">
                <a:rot lat="20519964" lon="1080000" rev="0"/>
              </a:camera>
              <a:lightRig rig="legacyHarsh2" dir="b"/>
            </a:scene3d>
            <a:sp3d extrusionH="430200" prstMaterial="legacyMatte">
              <a:extrusionClr>
                <a:srgbClr val="FF6600"/>
              </a:extrusionClr>
              <a:contourClr>
                <a:srgbClr val="FF0000"/>
              </a:contourClr>
            </a:sp3d>
          </a:bodyPr>
          <a:lstStyle/>
          <a:p>
            <a:pPr algn="ctr"/>
            <a:r>
              <a:rPr lang="tr-TR" sz="3600" kern="10" dirty="0">
                <a:ln w="9525">
                  <a:round/>
                  <a:headEnd/>
                  <a:tailEnd/>
                </a:ln>
                <a:gradFill rotWithShape="1">
                  <a:gsLst>
                    <a:gs pos="0">
                      <a:srgbClr val="FF0000"/>
                    </a:gs>
                    <a:gs pos="100000">
                      <a:srgbClr val="FFFF00"/>
                    </a:gs>
                  </a:gsLst>
                  <a:lin ang="5400000" scaled="1"/>
                </a:gradFill>
                <a:latin typeface="Impact" panose="020B0806030902050204" pitchFamily="34" charset="0"/>
              </a:rPr>
              <a:t>GÖRMEZDEN GELMEYİN</a:t>
            </a:r>
          </a:p>
        </p:txBody>
      </p:sp>
      <p:sp>
        <p:nvSpPr>
          <p:cNvPr id="7" name="WordArt 11"/>
          <p:cNvSpPr>
            <a:spLocks noChangeArrowheads="1" noChangeShapeType="1" noTextEdit="1"/>
          </p:cNvSpPr>
          <p:nvPr/>
        </p:nvSpPr>
        <p:spPr bwMode="auto">
          <a:xfrm>
            <a:off x="179388" y="3644900"/>
            <a:ext cx="8210550" cy="2232025"/>
          </a:xfrm>
          <a:prstGeom prst="rect">
            <a:avLst/>
          </a:prstGeom>
        </p:spPr>
        <p:txBody>
          <a:bodyPr wrap="none" fromWordArt="1">
            <a:prstTxWarp prst="textCascadeUp">
              <a:avLst>
                <a:gd name="adj" fmla="val 28569"/>
              </a:avLst>
            </a:prstTxWarp>
            <a:scene3d>
              <a:camera prst="legacyPerspectiveFront">
                <a:rot lat="20519964" lon="1080000" rev="0"/>
              </a:camera>
              <a:lightRig rig="legacyHarsh2" dir="b"/>
            </a:scene3d>
            <a:sp3d extrusionH="430200" prstMaterial="legacyMatte">
              <a:extrusionClr>
                <a:srgbClr val="FF6600"/>
              </a:extrusionClr>
              <a:contourClr>
                <a:srgbClr val="FF0000"/>
              </a:contourClr>
            </a:sp3d>
          </a:bodyPr>
          <a:lstStyle/>
          <a:p>
            <a:pPr algn="ctr"/>
            <a:r>
              <a:rPr lang="tr-TR" sz="3600" kern="10">
                <a:ln w="9525">
                  <a:round/>
                  <a:headEnd/>
                  <a:tailEnd/>
                </a:ln>
                <a:gradFill rotWithShape="1">
                  <a:gsLst>
                    <a:gs pos="0">
                      <a:srgbClr val="FF0000"/>
                    </a:gs>
                    <a:gs pos="100000">
                      <a:srgbClr val="FFFF00"/>
                    </a:gs>
                  </a:gsLst>
                  <a:lin ang="5400000" scaled="1"/>
                </a:gradFill>
                <a:latin typeface="Impact" panose="020B0806030902050204" pitchFamily="34" charset="0"/>
              </a:rPr>
              <a:t>SUÇA ORTAK OLMAYIN</a:t>
            </a:r>
          </a:p>
        </p:txBody>
      </p:sp>
    </p:spTree>
    <p:extLst>
      <p:ext uri="{BB962C8B-B14F-4D97-AF65-F5344CB8AC3E}">
        <p14:creationId xmlns:p14="http://schemas.microsoft.com/office/powerpoint/2010/main" val="2663282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391039"/>
            <a:ext cx="8208000" cy="2585323"/>
          </a:xfrm>
          <a:prstGeom prst="rect">
            <a:avLst/>
          </a:prstGeom>
          <a:ln w="76200">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ct val="150000"/>
              </a:lnSpc>
            </a:pPr>
            <a:r>
              <a:rPr lang="tr-TR" sz="3600" b="1" dirty="0" smtClean="0">
                <a:ln w="1905"/>
                <a:solidFill>
                  <a:srgbClr val="C00000"/>
                </a:solidFill>
                <a:effectLst>
                  <a:innerShdw blurRad="69850" dist="43180" dir="5400000">
                    <a:srgbClr val="000000">
                      <a:alpha val="65000"/>
                    </a:srgbClr>
                  </a:innerShdw>
                </a:effectLst>
                <a:latin typeface="Comic Sans MS" panose="030F0702030302020204" pitchFamily="66" charset="0"/>
              </a:rPr>
              <a:t>SABIRLA DİNLEDİĞİNİZ </a:t>
            </a:r>
          </a:p>
          <a:p>
            <a:pPr algn="ctr">
              <a:lnSpc>
                <a:spcPct val="150000"/>
              </a:lnSpc>
            </a:pPr>
            <a:r>
              <a:rPr lang="tr-TR" sz="3600" b="1" dirty="0" smtClean="0">
                <a:ln w="1905"/>
                <a:solidFill>
                  <a:srgbClr val="C00000"/>
                </a:solidFill>
                <a:effectLst>
                  <a:innerShdw blurRad="69850" dist="43180" dir="5400000">
                    <a:srgbClr val="000000">
                      <a:alpha val="65000"/>
                    </a:srgbClr>
                  </a:innerShdw>
                </a:effectLst>
                <a:latin typeface="Comic Sans MS" panose="030F0702030302020204" pitchFamily="66" charset="0"/>
              </a:rPr>
              <a:t>İÇİN </a:t>
            </a:r>
          </a:p>
          <a:p>
            <a:pPr algn="ctr">
              <a:lnSpc>
                <a:spcPct val="150000"/>
              </a:lnSpc>
            </a:pPr>
            <a:r>
              <a:rPr lang="tr-TR" sz="3600" b="1" dirty="0" smtClean="0">
                <a:ln w="1905"/>
                <a:solidFill>
                  <a:srgbClr val="C00000"/>
                </a:solidFill>
                <a:effectLst>
                  <a:innerShdw blurRad="69850" dist="43180" dir="5400000">
                    <a:srgbClr val="000000">
                      <a:alpha val="65000"/>
                    </a:srgbClr>
                  </a:innerShdw>
                </a:effectLst>
                <a:latin typeface="Comic Sans MS" panose="030F0702030302020204" pitchFamily="66" charset="0"/>
              </a:rPr>
              <a:t>TEŞEKKÜR EDERİM…</a:t>
            </a:r>
            <a:endParaRPr lang="tr-TR" sz="3600" b="1" dirty="0">
              <a:ln w="1905"/>
              <a:solidFill>
                <a:srgbClr val="C00000"/>
              </a:solidFill>
              <a:effectLst>
                <a:innerShdw blurRad="69850" dist="43180" dir="5400000">
                  <a:srgbClr val="000000">
                    <a:alpha val="65000"/>
                  </a:srgbClr>
                </a:innerShdw>
              </a:effectLst>
              <a:latin typeface="Comic Sans MS" panose="030F0702030302020204" pitchFamily="66" charset="0"/>
            </a:endParaRPr>
          </a:p>
        </p:txBody>
      </p:sp>
      <p:sp>
        <p:nvSpPr>
          <p:cNvPr id="4" name="Metin kutusu 3"/>
          <p:cNvSpPr txBox="1"/>
          <p:nvPr/>
        </p:nvSpPr>
        <p:spPr>
          <a:xfrm>
            <a:off x="899592" y="4005064"/>
            <a:ext cx="770485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endParaRPr lang="tr-TR"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9869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415697"/>
            <a:ext cx="7056784"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tr-TR" sz="2400" b="1" dirty="0" smtClean="0">
                <a:latin typeface="Times New Roman" panose="02020603050405020304" pitchFamily="18" charset="0"/>
                <a:cs typeface="Times New Roman" panose="02020603050405020304" pitchFamily="18" charset="0"/>
              </a:rPr>
              <a:t>1. FİZİKSEL İHMAL</a:t>
            </a:r>
            <a:endParaRPr lang="tr-TR" sz="2400" b="1" dirty="0">
              <a:latin typeface="Times New Roman" panose="02020603050405020304" pitchFamily="18" charset="0"/>
              <a:cs typeface="Times New Roman" panose="02020603050405020304" pitchFamily="18" charset="0"/>
            </a:endParaRPr>
          </a:p>
        </p:txBody>
      </p:sp>
      <p:sp>
        <p:nvSpPr>
          <p:cNvPr id="4" name="Dikdörtgen 3"/>
          <p:cNvSpPr/>
          <p:nvPr/>
        </p:nvSpPr>
        <p:spPr>
          <a:xfrm>
            <a:off x="971600" y="1268760"/>
            <a:ext cx="6210361" cy="830997"/>
          </a:xfrm>
          <a:prstGeom prst="rect">
            <a:avLst/>
          </a:prstGeom>
        </p:spPr>
        <p:txBody>
          <a:bodyPr wrap="square">
            <a:spAutoFit/>
          </a:bodyPr>
          <a:lstStyle/>
          <a:p>
            <a:pPr marL="285750" indent="-285750" fontAlgn="auto">
              <a:spcBef>
                <a:spcPts val="0"/>
              </a:spcBef>
              <a:spcAft>
                <a:spcPts val="0"/>
              </a:spcAft>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Çocuğun sağlık kontrolünün yapılmaması ya da geciktirilmesi.</a:t>
            </a:r>
            <a:endParaRPr lang="tr-TR" sz="2400" dirty="0">
              <a:latin typeface="Times New Roman" panose="02020603050405020304" pitchFamily="18" charset="0"/>
              <a:cs typeface="Times New Roman" panose="02020603050405020304" pitchFamily="18" charset="0"/>
            </a:endParaRPr>
          </a:p>
        </p:txBody>
      </p:sp>
      <p:pic>
        <p:nvPicPr>
          <p:cNvPr id="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8303" y="2392865"/>
            <a:ext cx="3968153" cy="407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C:\Users\Osman\Desktop\pictureSh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16" y="2416545"/>
            <a:ext cx="4691946" cy="397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1750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fade">
                                      <p:cBhvr>
                                        <p:cTn id="18" dur="500"/>
                                        <p:tgtEl>
                                          <p:spTgt spid="5122"/>
                                        </p:tgtEl>
                                      </p:cBhvr>
                                    </p:animEffect>
                                    <p:anim calcmode="lin" valueType="num">
                                      <p:cBhvr>
                                        <p:cTn id="19" dur="500" fill="hold"/>
                                        <p:tgtEl>
                                          <p:spTgt spid="5122"/>
                                        </p:tgtEl>
                                        <p:attrNameLst>
                                          <p:attrName>ppt_x</p:attrName>
                                        </p:attrNameLst>
                                      </p:cBhvr>
                                      <p:tavLst>
                                        <p:tav tm="0">
                                          <p:val>
                                            <p:strVal val="#ppt_x"/>
                                          </p:val>
                                        </p:tav>
                                        <p:tav tm="100000">
                                          <p:val>
                                            <p:strVal val="#ppt_x"/>
                                          </p:val>
                                        </p:tav>
                                      </p:tavLst>
                                    </p:anim>
                                    <p:anim calcmode="lin" valueType="num">
                                      <p:cBhvr>
                                        <p:cTn id="20" dur="5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15616" y="1227598"/>
            <a:ext cx="6336704" cy="830997"/>
          </a:xfrm>
          <a:prstGeom prst="rect">
            <a:avLst/>
          </a:prstGeom>
        </p:spPr>
        <p:txBody>
          <a:bodyPr wrap="square">
            <a:spAutoFit/>
          </a:bodyPr>
          <a:lstStyle/>
          <a:p>
            <a:pPr marL="285750" indent="-285750">
              <a:buFont typeface="Wingdings" panose="05000000000000000000" pitchFamily="2" charset="2"/>
              <a:buChar char="Ø"/>
            </a:pPr>
            <a:r>
              <a:rPr lang="tr-TR" altLang="tr-TR" sz="2400" dirty="0" smtClean="0">
                <a:latin typeface="Times New Roman" panose="02020603050405020304" pitchFamily="18" charset="0"/>
                <a:cs typeface="Times New Roman" panose="02020603050405020304" pitchFamily="18" charset="0"/>
              </a:rPr>
              <a:t>Beslenme, giyim ve temizliğinin yeterince sağlanmaması </a:t>
            </a:r>
            <a:endParaRPr lang="tr-TR" altLang="tr-TR" sz="2400" dirty="0">
              <a:latin typeface="Times New Roman" panose="02020603050405020304" pitchFamily="18" charset="0"/>
              <a:cs typeface="Times New Roman" panose="02020603050405020304" pitchFamily="18" charset="0"/>
            </a:endParaRPr>
          </a:p>
        </p:txBody>
      </p:sp>
      <p:sp>
        <p:nvSpPr>
          <p:cNvPr id="5" name="Metin kutusu 4"/>
          <p:cNvSpPr txBox="1"/>
          <p:nvPr/>
        </p:nvSpPr>
        <p:spPr>
          <a:xfrm>
            <a:off x="683568" y="415697"/>
            <a:ext cx="7056784"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tr-TR" sz="2400" b="1" dirty="0" smtClean="0">
                <a:latin typeface="Times New Roman" panose="02020603050405020304" pitchFamily="18" charset="0"/>
                <a:cs typeface="Times New Roman" panose="02020603050405020304" pitchFamily="18" charset="0"/>
              </a:rPr>
              <a:t>1. FİZİKSEL İHMAL</a:t>
            </a:r>
            <a:endParaRPr lang="tr-TR" sz="2400" b="1"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2420888"/>
            <a:ext cx="3823670" cy="364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C:\Users\Osman\Desktop\haberWl6Iu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420888"/>
            <a:ext cx="4248472"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1750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barn(inVertical)">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683568" y="415697"/>
            <a:ext cx="7056784"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tr-TR" sz="2400" b="1" dirty="0" smtClean="0">
                <a:latin typeface="Times New Roman" panose="02020603050405020304" pitchFamily="18" charset="0"/>
                <a:cs typeface="Times New Roman" panose="02020603050405020304" pitchFamily="18" charset="0"/>
              </a:rPr>
              <a:t>1. FİZİKSEL İHMAL</a:t>
            </a:r>
            <a:endParaRPr lang="tr-TR" sz="2400" b="1" dirty="0">
              <a:latin typeface="Times New Roman" panose="02020603050405020304" pitchFamily="18" charset="0"/>
              <a:cs typeface="Times New Roman" panose="02020603050405020304" pitchFamily="18" charset="0"/>
            </a:endParaRPr>
          </a:p>
        </p:txBody>
      </p:sp>
      <p:sp>
        <p:nvSpPr>
          <p:cNvPr id="2" name="Dikdörtgen 1"/>
          <p:cNvSpPr/>
          <p:nvPr/>
        </p:nvSpPr>
        <p:spPr>
          <a:xfrm>
            <a:off x="683568" y="1359699"/>
            <a:ext cx="7992888" cy="830997"/>
          </a:xfrm>
          <a:prstGeom prst="rect">
            <a:avLst/>
          </a:prstGeom>
        </p:spPr>
        <p:txBody>
          <a:bodyPr wrap="square">
            <a:spAutoFit/>
          </a:bodyPr>
          <a:lstStyle/>
          <a:p>
            <a:pPr marL="342900" indent="-342900">
              <a:buFont typeface="Wingdings" panose="05000000000000000000" pitchFamily="2" charset="2"/>
              <a:buChar char="Ø"/>
            </a:pPr>
            <a:r>
              <a:rPr lang="tr-TR" altLang="tr-TR" sz="2400" dirty="0">
                <a:latin typeface="Times New Roman" panose="02020603050405020304" pitchFamily="18" charset="0"/>
                <a:cs typeface="Times New Roman" panose="02020603050405020304" pitchFamily="18" charset="0"/>
              </a:rPr>
              <a:t> Çocuğun terk edilmesi veya kendine </a:t>
            </a:r>
            <a:r>
              <a:rPr lang="tr-TR" altLang="tr-TR" sz="2400" dirty="0" smtClean="0">
                <a:latin typeface="Times New Roman" panose="02020603050405020304" pitchFamily="18" charset="0"/>
                <a:cs typeface="Times New Roman" panose="02020603050405020304" pitchFamily="18" charset="0"/>
              </a:rPr>
              <a:t>zarar verebileceği </a:t>
            </a:r>
            <a:r>
              <a:rPr lang="tr-TR" altLang="tr-TR" sz="2400" dirty="0">
                <a:latin typeface="Times New Roman" panose="02020603050405020304" pitchFamily="18" charset="0"/>
                <a:cs typeface="Times New Roman" panose="02020603050405020304" pitchFamily="18" charset="0"/>
              </a:rPr>
              <a:t>durumlarda denetimsiz bırakılması</a:t>
            </a:r>
            <a:endParaRPr lang="tr-TR" sz="2400"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2357437"/>
            <a:ext cx="3286125"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C:\Users\Osman\Desktop\antalyada-vucutlarinda-yara-bere-bulunan-iki-kucuk-kiz-cocugu-sokaga-terk-edild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2708920"/>
            <a:ext cx="4656615"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1750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fade">
                                      <p:cBhvr>
                                        <p:cTn id="17" dur="500"/>
                                        <p:tgtEl>
                                          <p:spTgt spid="7170"/>
                                        </p:tgtEl>
                                      </p:cBhvr>
                                    </p:animEffect>
                                    <p:anim calcmode="lin" valueType="num">
                                      <p:cBhvr>
                                        <p:cTn id="18" dur="500" fill="hold"/>
                                        <p:tgtEl>
                                          <p:spTgt spid="7170"/>
                                        </p:tgtEl>
                                        <p:attrNameLst>
                                          <p:attrName>ppt_x</p:attrName>
                                        </p:attrNameLst>
                                      </p:cBhvr>
                                      <p:tavLst>
                                        <p:tav tm="0">
                                          <p:val>
                                            <p:strVal val="#ppt_x"/>
                                          </p:val>
                                        </p:tav>
                                        <p:tav tm="100000">
                                          <p:val>
                                            <p:strVal val="#ppt_x"/>
                                          </p:val>
                                        </p:tav>
                                      </p:tavLst>
                                    </p:anim>
                                    <p:anim calcmode="lin" valueType="num">
                                      <p:cBhvr>
                                        <p:cTn id="19" dur="5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11560" y="1340768"/>
            <a:ext cx="7632848" cy="1200329"/>
          </a:xfrm>
          <a:prstGeom prst="rect">
            <a:avLst/>
          </a:prstGeom>
        </p:spPr>
        <p:txBody>
          <a:bodyPr wrap="square">
            <a:spAutoFit/>
          </a:bodyPr>
          <a:lstStyle/>
          <a:p>
            <a:pPr marL="342900" indent="-342900">
              <a:buFont typeface="Wingdings" panose="05000000000000000000" pitchFamily="2" charset="2"/>
              <a:buChar char="Ø"/>
            </a:pPr>
            <a:r>
              <a:rPr lang="tr-TR" altLang="tr-TR" sz="2400" dirty="0" smtClean="0">
                <a:latin typeface="Times New Roman" panose="02020603050405020304" pitchFamily="18" charset="0"/>
                <a:cs typeface="Times New Roman" panose="02020603050405020304" pitchFamily="18" charset="0"/>
              </a:rPr>
              <a:t>Çocuğun okula </a:t>
            </a:r>
            <a:r>
              <a:rPr lang="tr-TR" altLang="tr-TR" sz="2400" dirty="0">
                <a:latin typeface="Times New Roman" panose="02020603050405020304" pitchFamily="18" charset="0"/>
                <a:cs typeface="Times New Roman" panose="02020603050405020304" pitchFamily="18" charset="0"/>
              </a:rPr>
              <a:t>gönderilmemesi veya okula gönderildiği halde okuldaki durumu ile ilgilenilmemesi</a:t>
            </a:r>
            <a:r>
              <a:rPr lang="tr-TR" altLang="tr-TR" sz="2400" dirty="0" smtClean="0">
                <a:latin typeface="Times New Roman" panose="02020603050405020304" pitchFamily="18" charset="0"/>
                <a:cs typeface="Times New Roman" panose="02020603050405020304" pitchFamily="18" charset="0"/>
              </a:rPr>
              <a:t>, eğitim </a:t>
            </a:r>
            <a:r>
              <a:rPr lang="tr-TR" altLang="tr-TR" sz="2400" dirty="0">
                <a:latin typeface="Times New Roman" panose="02020603050405020304" pitchFamily="18" charset="0"/>
                <a:cs typeface="Times New Roman" panose="02020603050405020304" pitchFamily="18" charset="0"/>
              </a:rPr>
              <a:t>gereksinimlerinin </a:t>
            </a:r>
            <a:r>
              <a:rPr lang="tr-TR" altLang="tr-TR" sz="2400" dirty="0" err="1">
                <a:latin typeface="Times New Roman" panose="02020603050405020304" pitchFamily="18" charset="0"/>
                <a:cs typeface="Times New Roman" panose="02020603050405020304" pitchFamily="18" charset="0"/>
              </a:rPr>
              <a:t>gözardı</a:t>
            </a:r>
            <a:r>
              <a:rPr lang="tr-TR" altLang="tr-TR" sz="2400" dirty="0">
                <a:latin typeface="Times New Roman" panose="02020603050405020304" pitchFamily="18" charset="0"/>
                <a:cs typeface="Times New Roman" panose="02020603050405020304" pitchFamily="18" charset="0"/>
              </a:rPr>
              <a:t> edilmesi.</a:t>
            </a:r>
          </a:p>
        </p:txBody>
      </p:sp>
      <p:sp>
        <p:nvSpPr>
          <p:cNvPr id="7" name="Metin kutusu 6"/>
          <p:cNvSpPr txBox="1"/>
          <p:nvPr/>
        </p:nvSpPr>
        <p:spPr>
          <a:xfrm>
            <a:off x="971600" y="476672"/>
            <a:ext cx="7056784"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400" b="1" dirty="0" smtClean="0">
                <a:latin typeface="Times New Roman" panose="02020603050405020304" pitchFamily="18" charset="0"/>
                <a:cs typeface="Times New Roman" panose="02020603050405020304" pitchFamily="18" charset="0"/>
              </a:rPr>
              <a:t>2. EĞİTİMSEL İHMAL</a:t>
            </a:r>
            <a:endParaRPr lang="tr-TR" sz="2400" b="1" dirty="0">
              <a:latin typeface="Times New Roman" panose="02020603050405020304" pitchFamily="18" charset="0"/>
              <a:cs typeface="Times New Roman" panose="02020603050405020304" pitchFamily="18" charset="0"/>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6875" y="3158158"/>
            <a:ext cx="328612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C:\Users\Osman\Desktop\490-2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669" y="3212976"/>
            <a:ext cx="4805430" cy="322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1750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25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wipe(down)">
                                      <p:cBhvr>
                                        <p:cTn id="15" dur="25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1914</Words>
  <Application>Microsoft Office PowerPoint</Application>
  <PresentationFormat>Ekran Gösterisi (4:3)</PresentationFormat>
  <Paragraphs>377</Paragraphs>
  <Slides>58</Slides>
  <Notes>2</Notes>
  <HiddenSlides>0</HiddenSlides>
  <MMClips>0</MMClips>
  <ScaleCrop>false</ScaleCrop>
  <HeadingPairs>
    <vt:vector size="4" baseType="variant">
      <vt:variant>
        <vt:lpstr>Tema</vt:lpstr>
      </vt:variant>
      <vt:variant>
        <vt:i4>1</vt:i4>
      </vt:variant>
      <vt:variant>
        <vt:lpstr>Slayt Başlıkları</vt:lpstr>
      </vt:variant>
      <vt:variant>
        <vt:i4>58</vt:i4>
      </vt:variant>
    </vt:vector>
  </HeadingPairs>
  <TitlesOfParts>
    <vt:vector size="59" baseType="lpstr">
      <vt:lpstr>Ofis Teması</vt:lpstr>
      <vt:lpstr>ÇOCUK İHMALİ VE İSTİSMARI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ÇOCUK İHMALİNİN SEBEPLERİ NELER OLABİLİR ?</vt:lpstr>
      <vt:lpstr>İHMALİN ÇOCUK ÜZERİNDEKİ ETKİLERİ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İstismar Sürecinin Aşamaları</vt:lpstr>
      <vt:lpstr>İstismar Sürecinin Aşamaları</vt:lpstr>
      <vt:lpstr>Cinsel istismarda önemli noktalar</vt:lpstr>
      <vt:lpstr>PowerPoint Sunusu</vt:lpstr>
      <vt:lpstr>PowerPoint Sunusu</vt:lpstr>
      <vt:lpstr>CİNSEL İSTİSMARA UĞRAYAN ÇOCUKTA:</vt:lpstr>
      <vt:lpstr>Cinsel İstismara Maruz Kalan Çocuklarda Görülen Belirtiler</vt:lpstr>
      <vt:lpstr>Cinsel İstismara Maruz Kalan Çocuklarda Görülen Belirtiler</vt:lpstr>
      <vt:lpstr>Cinsel İstismara Maruz Kalan Çocuklarda Görülen Belirtiler</vt:lpstr>
      <vt:lpstr>Cinsel İstismara Maruz Kalan Çocuklarda Görülen Belirtiler</vt:lpstr>
      <vt:lpstr>PowerPoint Sunusu</vt:lpstr>
      <vt:lpstr>Çocuklar sonunda nasıl söylerler…</vt:lpstr>
      <vt:lpstr>Cinsel istismar</vt:lpstr>
      <vt:lpstr>PowerPoint Sunusu</vt:lpstr>
      <vt:lpstr>PowerPoint Sunusu</vt:lpstr>
      <vt:lpstr>PowerPoint Sunusu</vt:lpstr>
      <vt:lpstr>PowerPoint Sunusu</vt:lpstr>
      <vt:lpstr>PowerPoint Sunusu</vt:lpstr>
      <vt:lpstr>PowerPoint Sunusu</vt:lpstr>
      <vt:lpstr>PowerPoint Sunusu</vt:lpstr>
      <vt:lpstr>Cinsel İstismara uğrayanlara nasıl yardım edebilirsiniz? </vt:lpstr>
      <vt:lpstr>PowerPoint Sunusu</vt:lpstr>
      <vt:lpstr>PowerPoint Sunusu</vt:lpstr>
      <vt:lpstr>T.C.K. MADDE 278</vt:lpstr>
      <vt:lpstr>   Eğer;</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 İSTİSMARI</dc:title>
  <dc:creator>Osman</dc:creator>
  <cp:lastModifiedBy>Halime KARACA</cp:lastModifiedBy>
  <cp:revision>56</cp:revision>
  <dcterms:created xsi:type="dcterms:W3CDTF">2015-12-11T18:06:57Z</dcterms:created>
  <dcterms:modified xsi:type="dcterms:W3CDTF">2016-04-27T12:47:34Z</dcterms:modified>
</cp:coreProperties>
</file>