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288" r:id="rId2"/>
    <p:sldId id="297" r:id="rId3"/>
    <p:sldId id="298" r:id="rId4"/>
    <p:sldId id="299" r:id="rId5"/>
    <p:sldId id="300" r:id="rId6"/>
    <p:sldId id="301" r:id="rId7"/>
    <p:sldId id="302" r:id="rId8"/>
    <p:sldId id="303" r:id="rId9"/>
    <p:sldId id="304" r:id="rId10"/>
    <p:sldId id="289" r:id="rId11"/>
    <p:sldId id="306" r:id="rId12"/>
    <p:sldId id="290" r:id="rId13"/>
    <p:sldId id="307" r:id="rId14"/>
    <p:sldId id="291" r:id="rId15"/>
    <p:sldId id="308" r:id="rId16"/>
    <p:sldId id="292" r:id="rId17"/>
    <p:sldId id="309" r:id="rId18"/>
    <p:sldId id="293" r:id="rId19"/>
    <p:sldId id="310" r:id="rId20"/>
    <p:sldId id="294" r:id="rId21"/>
    <p:sldId id="311" r:id="rId22"/>
    <p:sldId id="295" r:id="rId23"/>
    <p:sldId id="265" r:id="rId24"/>
    <p:sldId id="312" r:id="rId25"/>
    <p:sldId id="266" r:id="rId26"/>
    <p:sldId id="313" r:id="rId27"/>
    <p:sldId id="267" r:id="rId28"/>
    <p:sldId id="296" r:id="rId29"/>
    <p:sldId id="276" r:id="rId30"/>
    <p:sldId id="314" r:id="rId31"/>
    <p:sldId id="315" r:id="rId32"/>
    <p:sldId id="316" r:id="rId33"/>
    <p:sldId id="317"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684" y="8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6BD1A-A3B9-4909-A574-5F0128AF4942}" type="datetimeFigureOut">
              <a:rPr lang="tr-TR" smtClean="0"/>
              <a:pPr/>
              <a:t>18.10.2017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B3448-9CE4-470A-BB85-350B0FD18038}" type="slidenum">
              <a:rPr lang="tr-TR" smtClean="0"/>
              <a:pPr/>
              <a:t>‹#›</a:t>
            </a:fld>
            <a:endParaRPr lang="tr-TR"/>
          </a:p>
        </p:txBody>
      </p:sp>
    </p:spTree>
    <p:extLst>
      <p:ext uri="{BB962C8B-B14F-4D97-AF65-F5344CB8AC3E}">
        <p14:creationId xmlns:p14="http://schemas.microsoft.com/office/powerpoint/2010/main" val="304487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12B3448-9CE4-470A-BB85-350B0FD18038}" type="slidenum">
              <a:rPr lang="tr-TR" smtClean="0"/>
              <a:pPr/>
              <a:t>10</a:t>
            </a:fld>
            <a:endParaRPr lang="tr-TR"/>
          </a:p>
        </p:txBody>
      </p:sp>
    </p:spTree>
    <p:extLst>
      <p:ext uri="{BB962C8B-B14F-4D97-AF65-F5344CB8AC3E}">
        <p14:creationId xmlns:p14="http://schemas.microsoft.com/office/powerpoint/2010/main" val="215895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12B3448-9CE4-470A-BB85-350B0FD18038}" type="slidenum">
              <a:rPr lang="tr-TR" smtClean="0"/>
              <a:pPr/>
              <a:t>27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8CC65B81-658D-4FAA-B24A-829D6AE8D23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8CC65B81-658D-4FAA-B24A-829D6AE8D23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8CC65B81-658D-4FAA-B24A-829D6AE8D23D}"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29E72788-2AD9-48C3-A7D8-3AA24DAE68F9}" type="datetimeFigureOut">
              <a:rPr lang="tr-TR" smtClean="0"/>
              <a:pPr/>
              <a:t>18.10.2017</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8CC65B81-658D-4FAA-B24A-829D6AE8D23D}"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9E72788-2AD9-48C3-A7D8-3AA24DAE68F9}" type="datetimeFigureOut">
              <a:rPr lang="tr-TR" smtClean="0"/>
              <a:pPr/>
              <a:t>18.10.2017</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CC65B81-658D-4FAA-B24A-829D6AE8D23D}"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Resim" descr="milasram logo asıl gerç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p:txBody>
          <a:bodyPr>
            <a:normAutofit/>
          </a:bodyPr>
          <a:lstStyle/>
          <a:p>
            <a:r>
              <a:rPr lang="tr-TR" dirty="0" smtClean="0"/>
              <a:t>	</a:t>
            </a:r>
            <a:endParaRPr lang="tr-TR" dirty="0"/>
          </a:p>
        </p:txBody>
      </p:sp>
      <p:sp>
        <p:nvSpPr>
          <p:cNvPr id="3" name="İçerik Yer Tutucusu 2"/>
          <p:cNvSpPr>
            <a:spLocks noGrp="1"/>
          </p:cNvSpPr>
          <p:nvPr>
            <p:ph idx="1"/>
          </p:nvPr>
        </p:nvSpPr>
        <p:spPr/>
        <p:txBody>
          <a:bodyPr/>
          <a:lstStyle/>
          <a:p>
            <a:endParaRPr lang="tr-TR" b="1" dirty="0" smtClean="0">
              <a:solidFill>
                <a:srgbClr val="FF0000"/>
              </a:solidFill>
            </a:endParaRPr>
          </a:p>
          <a:p>
            <a:endParaRPr lang="tr-TR" b="1" dirty="0">
              <a:solidFill>
                <a:srgbClr val="FF0000"/>
              </a:solidFill>
            </a:endParaRPr>
          </a:p>
          <a:p>
            <a:endParaRPr lang="tr-TR" b="1" dirty="0" smtClean="0">
              <a:solidFill>
                <a:srgbClr val="FF0000"/>
              </a:solidFill>
            </a:endParaRPr>
          </a:p>
          <a:p>
            <a:r>
              <a:rPr lang="tr-TR" b="1" dirty="0" smtClean="0">
                <a:solidFill>
                  <a:srgbClr val="FF0000"/>
                </a:solidFill>
              </a:rPr>
              <a:t>ÖZEL EĞİTİM FARKINDALIK SEMİNERİ</a:t>
            </a:r>
            <a:endParaRPr lang="tr-TR" b="1" dirty="0">
              <a:solidFill>
                <a:srgbClr val="FF0000"/>
              </a:solidFill>
            </a:endParaRPr>
          </a:p>
        </p:txBody>
      </p:sp>
    </p:spTree>
    <p:extLst>
      <p:ext uri="{BB962C8B-B14F-4D97-AF65-F5344CB8AC3E}">
        <p14:creationId xmlns:p14="http://schemas.microsoft.com/office/powerpoint/2010/main" val="4089009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88640"/>
            <a:ext cx="8686800" cy="838200"/>
          </a:xfrm>
        </p:spPr>
        <p:txBody>
          <a:bodyPr>
            <a:normAutofit/>
          </a:bodyPr>
          <a:lstStyle/>
          <a:p>
            <a:r>
              <a:rPr lang="tr-TR" dirty="0">
                <a:solidFill>
                  <a:srgbClr val="FF0000"/>
                </a:solidFill>
              </a:rPr>
              <a:t>ZİHİNSEL ENGELLİLERİN ÖZELLİKLERİ</a:t>
            </a:r>
          </a:p>
        </p:txBody>
      </p:sp>
      <p:sp>
        <p:nvSpPr>
          <p:cNvPr id="3" name="İçerik Yer Tutucusu 2"/>
          <p:cNvSpPr>
            <a:spLocks noGrp="1"/>
          </p:cNvSpPr>
          <p:nvPr>
            <p:ph idx="1"/>
          </p:nvPr>
        </p:nvSpPr>
        <p:spPr>
          <a:xfrm>
            <a:off x="304800" y="800100"/>
            <a:ext cx="8686800" cy="5869260"/>
          </a:xfrm>
        </p:spPr>
        <p:txBody>
          <a:bodyPr>
            <a:normAutofit/>
          </a:bodyPr>
          <a:lstStyle/>
          <a:p>
            <a:r>
              <a:rPr lang="tr-TR" sz="2400" b="1" dirty="0">
                <a:solidFill>
                  <a:schemeClr val="tx1"/>
                </a:solidFill>
              </a:rPr>
              <a:t>Zihinsel engelli çocukların gelişimleri, normal zekaya sahip olan çocukların gelişiminden bazı farklılıklar taşır. Beslenme</a:t>
            </a:r>
            <a:r>
              <a:rPr lang="tr-TR" sz="2400" b="1" dirty="0" smtClean="0">
                <a:solidFill>
                  <a:schemeClr val="tx1"/>
                </a:solidFill>
              </a:rPr>
              <a:t>, </a:t>
            </a:r>
            <a:r>
              <a:rPr lang="tr-TR" sz="2400" b="1" dirty="0">
                <a:solidFill>
                  <a:schemeClr val="tx1"/>
                </a:solidFill>
              </a:rPr>
              <a:t>sevilme, ödüllendirilme, başarılı olma, kabul görme, uygun bir iş ve eş seçme gibi sosyal gereksinimlerinin karşılanması açısından ise normal çocuklarla aynı istek ve duygulara sahiptirler. </a:t>
            </a:r>
          </a:p>
        </p:txBody>
      </p:sp>
      <p:pic>
        <p:nvPicPr>
          <p:cNvPr id="4"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zihin engelliler ile ilgili görsel sonucu"/>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12976"/>
            <a:ext cx="7776864" cy="2880320"/>
          </a:xfrm>
          <a:prstGeom prst="rect">
            <a:avLst/>
          </a:prstGeom>
          <a:noFill/>
          <a:ln>
            <a:noFill/>
          </a:ln>
        </p:spPr>
      </p:pic>
    </p:spTree>
    <p:extLst>
      <p:ext uri="{BB962C8B-B14F-4D97-AF65-F5344CB8AC3E}">
        <p14:creationId xmlns:p14="http://schemas.microsoft.com/office/powerpoint/2010/main" val="11570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sz="2400" b="1" dirty="0">
                <a:solidFill>
                  <a:schemeClr val="tx1"/>
                </a:solidFill>
              </a:rPr>
              <a:t>Zihinsel engelli çocuklara uygun eğitim sağlandığında ve yeterli destek verildiğinde var olan kapasitelerini en üst düzeyde kullanmayı başarabilirler. </a:t>
            </a:r>
          </a:p>
          <a:p>
            <a:r>
              <a:rPr lang="tr-TR" sz="2400" b="1" dirty="0">
                <a:solidFill>
                  <a:schemeClr val="tx1"/>
                </a:solidFill>
              </a:rPr>
              <a:t>Bu çocukların gelişim özelliklerini bilirsek, eğitim, davranış yönünden yaklaşımımız çok daha olumlu ve verimli olacaktır.</a:t>
            </a:r>
          </a:p>
          <a:p>
            <a:endParaRPr lang="tr-TR" dirty="0"/>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611560" y="3645024"/>
            <a:ext cx="7704856" cy="3212975"/>
          </a:xfrm>
          <a:prstGeom prst="rect">
            <a:avLst/>
          </a:prstGeom>
          <a:noFill/>
          <a:ln>
            <a:noFill/>
          </a:ln>
        </p:spPr>
      </p:pic>
      <p:pic>
        <p:nvPicPr>
          <p:cNvPr id="6"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04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686800" cy="6552728"/>
          </a:xfrm>
        </p:spPr>
        <p:txBody>
          <a:bodyPr>
            <a:normAutofit/>
          </a:bodyPr>
          <a:lstStyle/>
          <a:p>
            <a:pPr marL="0" indent="0">
              <a:buNone/>
            </a:pPr>
            <a:r>
              <a:rPr lang="tr-TR" b="1" dirty="0">
                <a:solidFill>
                  <a:schemeClr val="tx1"/>
                </a:solidFill>
              </a:rPr>
              <a:t> </a:t>
            </a:r>
            <a:r>
              <a:rPr lang="tr-TR" sz="3900" b="1" u="sng" dirty="0" smtClean="0">
                <a:solidFill>
                  <a:srgbClr val="FF0000"/>
                </a:solidFill>
              </a:rPr>
              <a:t> </a:t>
            </a:r>
            <a:r>
              <a:rPr lang="tr-TR" sz="3900" b="1" u="sng" dirty="0">
                <a:solidFill>
                  <a:srgbClr val="FF0000"/>
                </a:solidFill>
              </a:rPr>
              <a:t>Bedensel ve Motor Özellikleri</a:t>
            </a:r>
          </a:p>
          <a:p>
            <a:pPr marL="0" indent="0">
              <a:buNone/>
            </a:pPr>
            <a:r>
              <a:rPr lang="tr-TR" b="1" dirty="0">
                <a:solidFill>
                  <a:schemeClr val="tx1"/>
                </a:solidFill>
              </a:rPr>
              <a:t>-</a:t>
            </a:r>
            <a:r>
              <a:rPr lang="tr-TR" sz="2800" b="1" dirty="0">
                <a:solidFill>
                  <a:schemeClr val="tx1"/>
                </a:solidFill>
              </a:rPr>
              <a:t>Beden gelişimleri geri veya tamamen durmuş olabilir </a:t>
            </a:r>
          </a:p>
          <a:p>
            <a:pPr marL="0" indent="0">
              <a:buNone/>
            </a:pPr>
            <a:r>
              <a:rPr lang="tr-TR" sz="2800" b="1" dirty="0">
                <a:solidFill>
                  <a:schemeClr val="tx1"/>
                </a:solidFill>
              </a:rPr>
              <a:t>-Zeka özrünün getirdiği bir takım bedensel özellikler taşıya bilirler </a:t>
            </a:r>
          </a:p>
          <a:p>
            <a:pPr marL="0" indent="0">
              <a:buNone/>
            </a:pPr>
            <a:r>
              <a:rPr lang="tr-TR" sz="2800" b="1" dirty="0">
                <a:solidFill>
                  <a:schemeClr val="tx1"/>
                </a:solidFill>
              </a:rPr>
              <a:t>-Baş yapıları farklılık taşıyabilir </a:t>
            </a:r>
          </a:p>
          <a:p>
            <a:pPr marL="0" indent="0">
              <a:buNone/>
            </a:pPr>
            <a:r>
              <a:rPr lang="tr-TR" sz="2800" b="1" dirty="0">
                <a:solidFill>
                  <a:schemeClr val="tx1"/>
                </a:solidFill>
              </a:rPr>
              <a:t>-Beden gelişimleri yaşıtlarına göre ağırdır </a:t>
            </a:r>
          </a:p>
          <a:p>
            <a:pPr marL="0" indent="0">
              <a:buNone/>
            </a:pPr>
            <a:r>
              <a:rPr lang="tr-TR" sz="2800" b="1" dirty="0">
                <a:solidFill>
                  <a:schemeClr val="tx1"/>
                </a:solidFill>
              </a:rPr>
              <a:t>-Yaşıtlarına göre kaslar gevşek ve güç eksikliği vardır </a:t>
            </a:r>
          </a:p>
        </p:txBody>
      </p:sp>
      <p:pic>
        <p:nvPicPr>
          <p:cNvPr id="1026" name="Picture 2" descr="zihin engelliler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73448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23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sz="2800" b="1" dirty="0">
                <a:solidFill>
                  <a:schemeClr val="tx1"/>
                </a:solidFill>
              </a:rPr>
              <a:t>-Yaşıtlarına göre çok sık hasta olurlar </a:t>
            </a:r>
          </a:p>
          <a:p>
            <a:pPr marL="0" indent="0">
              <a:buNone/>
            </a:pPr>
            <a:r>
              <a:rPr lang="tr-TR" sz="2800" b="1" dirty="0">
                <a:solidFill>
                  <a:schemeClr val="tx1"/>
                </a:solidFill>
              </a:rPr>
              <a:t>-Yaşıtlarından çok daha fazla ve kalıcı sağlık sorunları vardır </a:t>
            </a:r>
          </a:p>
          <a:p>
            <a:pPr marL="0" indent="0">
              <a:buNone/>
            </a:pPr>
            <a:r>
              <a:rPr lang="tr-TR" sz="2800" b="1" dirty="0">
                <a:solidFill>
                  <a:schemeClr val="tx1"/>
                </a:solidFill>
              </a:rPr>
              <a:t>-Görme, işitme ve ortopedik ek özürleri olabilir </a:t>
            </a:r>
          </a:p>
          <a:p>
            <a:pPr marL="0" indent="0">
              <a:buNone/>
            </a:pPr>
            <a:r>
              <a:rPr lang="tr-TR" sz="2800" b="1" dirty="0">
                <a:solidFill>
                  <a:schemeClr val="tx1"/>
                </a:solidFill>
              </a:rPr>
              <a:t>-Basit ve karmaşık hareketleri uyum içinde yapmada </a:t>
            </a:r>
            <a:r>
              <a:rPr lang="tr-TR" sz="2800" b="1" dirty="0" smtClean="0">
                <a:solidFill>
                  <a:schemeClr val="tx1"/>
                </a:solidFill>
              </a:rPr>
              <a:t>zorlanırlar</a:t>
            </a:r>
            <a:endParaRPr lang="tr-TR" sz="2800" b="1" dirty="0">
              <a:solidFill>
                <a:schemeClr val="tx1"/>
              </a:solidFill>
            </a:endParaRPr>
          </a:p>
          <a:p>
            <a:endParaRPr lang="tr-TR" dirty="0"/>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5904656" cy="1872208"/>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378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16632"/>
            <a:ext cx="8686800" cy="6264696"/>
          </a:xfrm>
        </p:spPr>
        <p:txBody>
          <a:bodyPr>
            <a:normAutofit/>
          </a:bodyPr>
          <a:lstStyle/>
          <a:p>
            <a:r>
              <a:rPr lang="tr-TR" sz="3600" b="1" u="sng" dirty="0" smtClean="0">
                <a:solidFill>
                  <a:srgbClr val="FF0000"/>
                </a:solidFill>
              </a:rPr>
              <a:t>-</a:t>
            </a:r>
            <a:r>
              <a:rPr lang="tr-TR" sz="3600" b="1" u="sng" dirty="0">
                <a:solidFill>
                  <a:srgbClr val="FF0000"/>
                </a:solidFill>
              </a:rPr>
              <a:t>Sosyal Gelişim özellikleri</a:t>
            </a:r>
          </a:p>
          <a:p>
            <a:r>
              <a:rPr lang="tr-TR" sz="2800" b="1" dirty="0">
                <a:solidFill>
                  <a:schemeClr val="tx1"/>
                </a:solidFill>
              </a:rPr>
              <a:t>-Kendilerinden yaşça küçük olanlarla arkadaşlık etmekten hoşlanırlar </a:t>
            </a:r>
          </a:p>
          <a:p>
            <a:r>
              <a:rPr lang="tr-TR" sz="2800" b="1" dirty="0">
                <a:solidFill>
                  <a:schemeClr val="tx1"/>
                </a:solidFill>
              </a:rPr>
              <a:t>-Yakın çevre ile dostluk kurmada zorlandıkları gibi, bunu sürdürmede de başarısızdırlar </a:t>
            </a:r>
          </a:p>
          <a:p>
            <a:r>
              <a:rPr lang="tr-TR" sz="2800" b="1" dirty="0">
                <a:solidFill>
                  <a:schemeClr val="tx1"/>
                </a:solidFill>
              </a:rPr>
              <a:t>-Grup içinde başkaları tarafından yönlendirirler </a:t>
            </a:r>
          </a:p>
          <a:p>
            <a:r>
              <a:rPr lang="tr-TR" sz="2800" b="1" dirty="0">
                <a:solidFill>
                  <a:schemeClr val="tx1"/>
                </a:solidFill>
              </a:rPr>
              <a:t>-Oyun ve toplum kurallarına uymada zorlanırlar </a:t>
            </a:r>
            <a:endParaRPr lang="tr-TR" sz="2800" b="1" dirty="0" smtClean="0">
              <a:solidFill>
                <a:schemeClr val="tx1"/>
              </a:solidFill>
            </a:endParaRPr>
          </a:p>
          <a:p>
            <a:endParaRPr lang="tr-TR" sz="2800" b="1" dirty="0">
              <a:solidFill>
                <a:schemeClr val="tx1"/>
              </a:solidFill>
            </a:endParaRPr>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17032"/>
            <a:ext cx="7056784" cy="1981200"/>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98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b="1" dirty="0">
                <a:solidFill>
                  <a:schemeClr val="tx1"/>
                </a:solidFill>
              </a:rPr>
              <a:t>-Görgü kurallarını öğrenmeleri ve bunları yerine getirmede zorlanırlar </a:t>
            </a:r>
          </a:p>
          <a:p>
            <a:r>
              <a:rPr lang="tr-TR" b="1" dirty="0">
                <a:solidFill>
                  <a:schemeClr val="tx1"/>
                </a:solidFill>
              </a:rPr>
              <a:t>-Sosyal ilişkilerinde bencildirler </a:t>
            </a:r>
          </a:p>
          <a:p>
            <a:r>
              <a:rPr lang="tr-TR" b="1" dirty="0">
                <a:solidFill>
                  <a:schemeClr val="tx1"/>
                </a:solidFill>
              </a:rPr>
              <a:t>-Sosyal faaliyetlere ilgileri azdır </a:t>
            </a:r>
          </a:p>
          <a:p>
            <a:r>
              <a:rPr lang="tr-TR" b="1" dirty="0">
                <a:solidFill>
                  <a:schemeClr val="tx1"/>
                </a:solidFill>
              </a:rPr>
              <a:t>-Sosyal kabul görmelerini sağlayacak becerileri çok azdır veya hiç yoktur</a:t>
            </a:r>
          </a:p>
          <a:p>
            <a:endParaRPr lang="tr-TR" dirty="0"/>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365104"/>
            <a:ext cx="4067944" cy="1600200"/>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983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260648"/>
            <a:ext cx="8686800" cy="6408712"/>
          </a:xfrm>
        </p:spPr>
        <p:txBody>
          <a:bodyPr>
            <a:normAutofit/>
          </a:bodyPr>
          <a:lstStyle/>
          <a:p>
            <a:pPr marL="0" indent="0">
              <a:buNone/>
            </a:pPr>
            <a:r>
              <a:rPr lang="tr-TR" b="1" u="sng" dirty="0">
                <a:solidFill>
                  <a:srgbClr val="FF0000"/>
                </a:solidFill>
              </a:rPr>
              <a:t>  </a:t>
            </a:r>
            <a:r>
              <a:rPr lang="tr-TR" b="1" dirty="0">
                <a:solidFill>
                  <a:srgbClr val="FF0000"/>
                </a:solidFill>
              </a:rPr>
              <a:t>Kişilik Özellikleri</a:t>
            </a:r>
          </a:p>
          <a:p>
            <a:pPr marL="0" indent="0">
              <a:buNone/>
            </a:pPr>
            <a:r>
              <a:rPr lang="tr-TR" b="1" dirty="0">
                <a:solidFill>
                  <a:schemeClr val="tx1"/>
                </a:solidFill>
              </a:rPr>
              <a:t>-Kendilerine güvenleri yoktur, bağımsız hareket etmekten çekinirler </a:t>
            </a:r>
          </a:p>
          <a:p>
            <a:pPr marL="0" indent="0">
              <a:buNone/>
            </a:pPr>
            <a:r>
              <a:rPr lang="tr-TR" b="1" dirty="0">
                <a:solidFill>
                  <a:schemeClr val="tx1"/>
                </a:solidFill>
              </a:rPr>
              <a:t>-Cesaretleri çok kolay kırılır </a:t>
            </a:r>
          </a:p>
          <a:p>
            <a:pPr marL="0" indent="0">
              <a:buNone/>
            </a:pPr>
            <a:r>
              <a:rPr lang="tr-TR" b="1" dirty="0">
                <a:solidFill>
                  <a:schemeClr val="tx1"/>
                </a:solidFill>
              </a:rPr>
              <a:t>-Amaca ulaşmak için fazla çaba harcamazlar </a:t>
            </a:r>
          </a:p>
          <a:p>
            <a:pPr marL="0" indent="0">
              <a:buNone/>
            </a:pPr>
            <a:r>
              <a:rPr lang="tr-TR" b="1" dirty="0" smtClean="0">
                <a:solidFill>
                  <a:schemeClr val="tx1"/>
                </a:solidFill>
              </a:rPr>
              <a:t>--</a:t>
            </a:r>
            <a:r>
              <a:rPr lang="tr-TR" b="1" dirty="0">
                <a:solidFill>
                  <a:schemeClr val="tx1"/>
                </a:solidFill>
              </a:rPr>
              <a:t>Duygularını ifadede güçlük </a:t>
            </a:r>
            <a:r>
              <a:rPr lang="tr-TR" b="1" dirty="0" smtClean="0">
                <a:solidFill>
                  <a:schemeClr val="tx1"/>
                </a:solidFill>
              </a:rPr>
              <a:t>çekerler</a:t>
            </a:r>
          </a:p>
          <a:p>
            <a:pPr marL="0" indent="0">
              <a:buNone/>
            </a:pPr>
            <a:endParaRPr lang="tr-TR" b="1" dirty="0" smtClean="0">
              <a:solidFill>
                <a:schemeClr val="tx1"/>
              </a:solidFill>
            </a:endParaRPr>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7632848" cy="2160240"/>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17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2800" b="1" dirty="0">
                <a:solidFill>
                  <a:schemeClr val="tx1"/>
                </a:solidFill>
              </a:rPr>
              <a:t>Geç ve güç dostluk kurdukları gibi dostluk süreleri çok kısadır </a:t>
            </a:r>
          </a:p>
          <a:p>
            <a:pPr marL="0" indent="0">
              <a:buNone/>
            </a:pPr>
            <a:r>
              <a:rPr lang="tr-TR" sz="2800" b="1" dirty="0">
                <a:solidFill>
                  <a:schemeClr val="tx1"/>
                </a:solidFill>
              </a:rPr>
              <a:t>-Sorumluluk almaktan kaçınırlar </a:t>
            </a:r>
          </a:p>
          <a:p>
            <a:pPr marL="0" indent="0">
              <a:buNone/>
            </a:pPr>
            <a:r>
              <a:rPr lang="tr-TR" sz="2800" b="1" dirty="0">
                <a:solidFill>
                  <a:schemeClr val="tx1"/>
                </a:solidFill>
              </a:rPr>
              <a:t>-Kendi başlarına bir işe başlama arzuları yoktur </a:t>
            </a:r>
          </a:p>
          <a:p>
            <a:pPr marL="0" indent="0">
              <a:buNone/>
            </a:pPr>
            <a:r>
              <a:rPr lang="tr-TR" sz="2800" b="1" dirty="0">
                <a:solidFill>
                  <a:schemeClr val="tx1"/>
                </a:solidFill>
              </a:rPr>
              <a:t>-Birlikte oldukları kişinin duygu ve düşüncelerini kabullenmeleri güçtür </a:t>
            </a:r>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9120"/>
            <a:ext cx="6696744" cy="2088232"/>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941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332656"/>
            <a:ext cx="8686800" cy="5832648"/>
          </a:xfrm>
        </p:spPr>
        <p:txBody>
          <a:bodyPr>
            <a:normAutofit/>
          </a:bodyPr>
          <a:lstStyle/>
          <a:p>
            <a:pPr marL="0" indent="0">
              <a:buNone/>
            </a:pPr>
            <a:r>
              <a:rPr lang="tr-TR" sz="4200" b="1" u="sng" dirty="0">
                <a:solidFill>
                  <a:srgbClr val="FF0000"/>
                </a:solidFill>
              </a:rPr>
              <a:t>İş Ve Çalışma Özellikleri</a:t>
            </a:r>
          </a:p>
          <a:p>
            <a:pPr marL="0" indent="0">
              <a:buNone/>
            </a:pPr>
            <a:r>
              <a:rPr lang="tr-TR" b="1" dirty="0">
                <a:solidFill>
                  <a:schemeClr val="tx1"/>
                </a:solidFill>
              </a:rPr>
              <a:t>-Yaşıtları gibi bir iş sahibi olup üretken olmaktan büyük zevk alırlar </a:t>
            </a:r>
          </a:p>
          <a:p>
            <a:pPr marL="0" indent="0">
              <a:buNone/>
            </a:pPr>
            <a:r>
              <a:rPr lang="tr-TR" b="1" dirty="0">
                <a:solidFill>
                  <a:schemeClr val="tx1"/>
                </a:solidFill>
              </a:rPr>
              <a:t>-Kontrol altında basit pek çok iş yapabilir ve meslek sahibi olabilirler </a:t>
            </a:r>
          </a:p>
          <a:p>
            <a:pPr marL="0" indent="0">
              <a:buNone/>
            </a:pPr>
            <a:r>
              <a:rPr lang="tr-TR" b="1" dirty="0">
                <a:solidFill>
                  <a:schemeClr val="tx1"/>
                </a:solidFill>
              </a:rPr>
              <a:t>-Parçadan bütüne gidilerek iş öğretildiğinde başarılı olurlar </a:t>
            </a:r>
          </a:p>
          <a:p>
            <a:pPr marL="0" indent="0">
              <a:buNone/>
            </a:pPr>
            <a:r>
              <a:rPr lang="tr-TR" b="1" dirty="0">
                <a:solidFill>
                  <a:schemeClr val="tx1"/>
                </a:solidFill>
              </a:rPr>
              <a:t>-Monoton işleri yapmada başarılıdırlar </a:t>
            </a:r>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69160"/>
            <a:ext cx="5400600" cy="1743075"/>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615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b="1" dirty="0">
                <a:solidFill>
                  <a:schemeClr val="tx1"/>
                </a:solidFill>
              </a:rPr>
              <a:t>-</a:t>
            </a:r>
            <a:r>
              <a:rPr lang="tr-TR" sz="2800" b="1" dirty="0">
                <a:solidFill>
                  <a:schemeClr val="tx1"/>
                </a:solidFill>
              </a:rPr>
              <a:t>Belli bir grubu mesleki eğitim alabilir </a:t>
            </a:r>
          </a:p>
          <a:p>
            <a:pPr marL="0" indent="0">
              <a:buNone/>
            </a:pPr>
            <a:r>
              <a:rPr lang="tr-TR" sz="2800" b="1" dirty="0">
                <a:solidFill>
                  <a:schemeClr val="tx1"/>
                </a:solidFill>
              </a:rPr>
              <a:t>-Bedenen çalışmaktan zevk alırlar </a:t>
            </a:r>
          </a:p>
          <a:p>
            <a:pPr marL="0" indent="0">
              <a:buNone/>
            </a:pPr>
            <a:r>
              <a:rPr lang="tr-TR" sz="2800" b="1" dirty="0">
                <a:solidFill>
                  <a:schemeClr val="tx1"/>
                </a:solidFill>
              </a:rPr>
              <a:t>-İşlerine bağlıdırlar </a:t>
            </a:r>
          </a:p>
          <a:p>
            <a:pPr marL="0" indent="0">
              <a:buNone/>
            </a:pPr>
            <a:r>
              <a:rPr lang="tr-TR" sz="2800" b="1" dirty="0">
                <a:solidFill>
                  <a:schemeClr val="tx1"/>
                </a:solidFill>
              </a:rPr>
              <a:t>-Yavaş düşünür, yavaş kavrar ve işlerini yavaş yaparlar </a:t>
            </a:r>
          </a:p>
          <a:p>
            <a:pPr marL="0" indent="0">
              <a:buNone/>
            </a:pPr>
            <a:r>
              <a:rPr lang="tr-TR" sz="2800" b="1" dirty="0">
                <a:solidFill>
                  <a:schemeClr val="tx1"/>
                </a:solidFill>
              </a:rPr>
              <a:t>-Başarısızlığa uğradıklarında kendilerine olan güvenlerini yitirir ve bir daha o işe dönmeleri zor olur.</a:t>
            </a:r>
          </a:p>
        </p:txBody>
      </p:sp>
      <p:pic>
        <p:nvPicPr>
          <p:cNvPr id="4" name="Resim 3" descr="zihin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584960" y="4725144"/>
            <a:ext cx="4571216" cy="1872208"/>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869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79512" y="0"/>
            <a:ext cx="8686800" cy="4525963"/>
          </a:xfrm>
        </p:spPr>
        <p:txBody>
          <a:bodyPr/>
          <a:lstStyle/>
          <a:p>
            <a:pPr marL="0" indent="0">
              <a:buNone/>
            </a:pPr>
            <a:r>
              <a:rPr lang="tr-TR" b="1" dirty="0"/>
              <a:t>Özel Eğitim;</a:t>
            </a:r>
            <a:endParaRPr lang="tr-TR" dirty="0"/>
          </a:p>
          <a:p>
            <a:r>
              <a:rPr lang="tr-TR" dirty="0"/>
              <a:t>Özel eğitime ihtiyacı olan bireylerin eğitim ihtiyaçlarını karşılamak için özel olarak yetiştirilmiş personel, geliştirilmiş eğitim programları ve yöntemleri ile onların özür ve özelliklerine uygun ortamlarda sürdürülen eğitime </a:t>
            </a:r>
            <a:r>
              <a:rPr lang="tr-TR" b="1" dirty="0"/>
              <a:t>"özel eğitim" </a:t>
            </a:r>
            <a:r>
              <a:rPr lang="tr-TR" dirty="0"/>
              <a:t>denir.</a:t>
            </a:r>
          </a:p>
          <a:p>
            <a:endParaRPr lang="tr-TR" dirty="0"/>
          </a:p>
        </p:txBody>
      </p:sp>
      <p:pic>
        <p:nvPicPr>
          <p:cNvPr id="5" name="Resim 4" descr="özel eğitime gereksinimi olan öğrencilerin özellikleri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8456215" cy="2952328"/>
          </a:xfrm>
          <a:prstGeom prst="rect">
            <a:avLst/>
          </a:prstGeom>
          <a:noFill/>
          <a:ln>
            <a:noFill/>
          </a:ln>
        </p:spPr>
      </p:pic>
      <p:pic>
        <p:nvPicPr>
          <p:cNvPr id="6"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77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5891485"/>
          </a:xfrm>
        </p:spPr>
        <p:txBody>
          <a:bodyPr>
            <a:normAutofit/>
          </a:bodyPr>
          <a:lstStyle/>
          <a:p>
            <a:pPr marL="0" indent="0">
              <a:buNone/>
            </a:pPr>
            <a:r>
              <a:rPr lang="tr-TR" b="1" u="sng" dirty="0">
                <a:solidFill>
                  <a:srgbClr val="FF0000"/>
                </a:solidFill>
              </a:rPr>
              <a:t>GÖRME ENGELLİ ÇOCUKLARIN ÖZELLİKLERİ</a:t>
            </a:r>
          </a:p>
          <a:p>
            <a:pPr marL="0" indent="0">
              <a:buNone/>
            </a:pPr>
            <a:endParaRPr lang="tr-TR" b="1" u="sng" dirty="0">
              <a:solidFill>
                <a:srgbClr val="FF0000"/>
              </a:solidFill>
            </a:endParaRPr>
          </a:p>
          <a:p>
            <a:pPr marL="0" indent="0">
              <a:buNone/>
            </a:pPr>
            <a:r>
              <a:rPr lang="tr-TR" b="1" dirty="0">
                <a:solidFill>
                  <a:srgbClr val="FF0000"/>
                </a:solidFill>
              </a:rPr>
              <a:t>Motor Gelişim</a:t>
            </a:r>
            <a:r>
              <a:rPr lang="tr-TR" b="1" dirty="0">
                <a:solidFill>
                  <a:schemeClr val="tx1"/>
                </a:solidFill>
              </a:rPr>
              <a:t>: Görme bozukluğu olan çocukların motor gelişimi ve doğuştan sahip oldukları motor becerileri, gören çocuklardan farklılık göstermemektedir. Bununla beraber, görme bozukluğu olan çocuk, bozukluğunun derecesine bağlı olarak hareket etme ve keşif becerilerini faaliyete geçiremeyebilir</a:t>
            </a:r>
            <a:r>
              <a:rPr lang="tr-TR" b="1" dirty="0" smtClean="0">
                <a:solidFill>
                  <a:schemeClr val="tx1"/>
                </a:solidFill>
              </a:rPr>
              <a:t>.</a:t>
            </a:r>
            <a:endParaRPr lang="tr-TR" b="1" dirty="0">
              <a:solidFill>
                <a:schemeClr val="tx1"/>
              </a:solidFill>
            </a:endParaRPr>
          </a:p>
        </p:txBody>
      </p:sp>
      <p:pic>
        <p:nvPicPr>
          <p:cNvPr id="4" name="Resim 3" descr="görme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343400"/>
            <a:ext cx="3888432" cy="2181944"/>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85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buNone/>
            </a:pPr>
            <a:r>
              <a:rPr lang="tr-TR" sz="2800" b="1" dirty="0">
                <a:solidFill>
                  <a:srgbClr val="FF0000"/>
                </a:solidFill>
              </a:rPr>
              <a:t>Dil Gelişimi</a:t>
            </a:r>
            <a:r>
              <a:rPr lang="tr-TR" sz="2800" b="1" dirty="0">
                <a:solidFill>
                  <a:schemeClr val="tx1"/>
                </a:solidFill>
              </a:rPr>
              <a:t>: Görme bozukluğu olan çocuklar sözel anlatıma düşkündürler. Monoton sesle konuşma, ses perdeleme yetersizliği vardır, daha yüksek sesle konuşurlar, beden dili kullanımı azdır.</a:t>
            </a:r>
          </a:p>
          <a:p>
            <a:pPr marL="0" indent="0">
              <a:buNone/>
            </a:pPr>
            <a:r>
              <a:rPr lang="tr-TR" sz="2800" b="1" dirty="0">
                <a:solidFill>
                  <a:srgbClr val="FF0000"/>
                </a:solidFill>
              </a:rPr>
              <a:t>Zihinsel Gelişim</a:t>
            </a:r>
            <a:r>
              <a:rPr lang="tr-TR" sz="2800" b="1" dirty="0">
                <a:solidFill>
                  <a:schemeClr val="tx1"/>
                </a:solidFill>
              </a:rPr>
              <a:t>: Farklılık göstermemektedir. Ağırlık, uzaklık ya da mum yanan bir odanın atmosferi gözü etkiler. Akademik performans düşük olabilir.</a:t>
            </a:r>
          </a:p>
          <a:p>
            <a:pPr marL="0" indent="0">
              <a:buNone/>
            </a:pPr>
            <a:r>
              <a:rPr lang="tr-TR" sz="2800" b="1" dirty="0">
                <a:solidFill>
                  <a:srgbClr val="FF0000"/>
                </a:solidFill>
              </a:rPr>
              <a:t>Sosyal Gelişim</a:t>
            </a:r>
            <a:r>
              <a:rPr lang="tr-TR" sz="2800" b="1" dirty="0">
                <a:solidFill>
                  <a:schemeClr val="tx1"/>
                </a:solidFill>
              </a:rPr>
              <a:t>: Göz kontağı kuramama durumunda, korkma, okuyamama.</a:t>
            </a:r>
          </a:p>
          <a:p>
            <a:endParaRPr lang="tr-TR" dirty="0"/>
          </a:p>
        </p:txBody>
      </p:sp>
      <p:pic>
        <p:nvPicPr>
          <p:cNvPr id="4" name="0 Resim" descr="milasram logo asıl gerç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735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188640"/>
            <a:ext cx="8686800" cy="6264696"/>
          </a:xfrm>
        </p:spPr>
        <p:txBody>
          <a:bodyPr>
            <a:normAutofit/>
          </a:bodyPr>
          <a:lstStyle/>
          <a:p>
            <a:pPr marL="0" indent="0">
              <a:buNone/>
            </a:pPr>
            <a:r>
              <a:rPr lang="tr-TR" b="1" u="sng" dirty="0">
                <a:solidFill>
                  <a:srgbClr val="FF0000"/>
                </a:solidFill>
              </a:rPr>
              <a:t> İŞİTME ENGELLİ ÇOCUKLARIN ÖZELLİKLERİ</a:t>
            </a:r>
          </a:p>
          <a:p>
            <a:pPr marL="0" indent="0">
              <a:buNone/>
            </a:pPr>
            <a:endParaRPr lang="tr-TR" b="1" u="sng" dirty="0">
              <a:solidFill>
                <a:srgbClr val="FF0000"/>
              </a:solidFill>
            </a:endParaRPr>
          </a:p>
          <a:p>
            <a:pPr marL="0" indent="0">
              <a:buNone/>
            </a:pPr>
            <a:r>
              <a:rPr lang="tr-TR" sz="2800" b="1" dirty="0">
                <a:solidFill>
                  <a:schemeClr val="tx1"/>
                </a:solidFill>
              </a:rPr>
              <a:t>İşitme engelli bireylerin özellikleri ile ilgili genel bir çerçeve çizilebilir. Ancak işitme engelli her bireyin kişisel bazı özellikleri özrünün tipine, derecesine ve içinde bulunduğu çevresel faktörlere göre farklılık göstermektedir. Burada yukarıda belirtildiği gibi genel bir çerçeve çizilecektir.</a:t>
            </a:r>
            <a:endParaRPr lang="tr-TR" sz="2800" dirty="0">
              <a:solidFill>
                <a:schemeClr val="tx1"/>
              </a:solidFill>
            </a:endParaRPr>
          </a:p>
        </p:txBody>
      </p:sp>
      <p:sp>
        <p:nvSpPr>
          <p:cNvPr id="2" name="AutoShape 2" descr="işitme engellil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descr="işitme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136390"/>
            <a:ext cx="5472608" cy="1884898"/>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714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80920" cy="5400600"/>
          </a:xfrm>
        </p:spPr>
        <p:txBody>
          <a:bodyPr>
            <a:normAutofit/>
          </a:bodyPr>
          <a:lstStyle/>
          <a:p>
            <a:pPr algn="just">
              <a:buNone/>
            </a:pPr>
            <a:r>
              <a:rPr lang="tr-TR" sz="1600" dirty="0" smtClean="0">
                <a:latin typeface="Arial" pitchFamily="34" charset="0"/>
                <a:cs typeface="Arial" pitchFamily="34" charset="0"/>
              </a:rPr>
              <a:t>	</a:t>
            </a:r>
            <a:r>
              <a:rPr lang="tr-TR" sz="3000" u="sng" dirty="0">
                <a:solidFill>
                  <a:srgbClr val="FF0000"/>
                </a:solidFill>
                <a:latin typeface="Arial" pitchFamily="34" charset="0"/>
                <a:cs typeface="Arial" pitchFamily="34" charset="0"/>
              </a:rPr>
              <a:t>Zihinsel Gelişim: </a:t>
            </a:r>
            <a:endParaRPr lang="tr-TR" sz="3000" u="sng" dirty="0" smtClean="0">
              <a:solidFill>
                <a:srgbClr val="FF0000"/>
              </a:solidFill>
              <a:latin typeface="Arial" pitchFamily="34" charset="0"/>
              <a:cs typeface="Arial" pitchFamily="34" charset="0"/>
            </a:endParaRPr>
          </a:p>
          <a:p>
            <a:pPr algn="just">
              <a:buNone/>
            </a:pPr>
            <a:r>
              <a:rPr lang="tr-TR" sz="3000" u="sng" dirty="0">
                <a:solidFill>
                  <a:srgbClr val="FF0000"/>
                </a:solidFill>
                <a:latin typeface="Arial" pitchFamily="34" charset="0"/>
                <a:cs typeface="Arial" pitchFamily="34" charset="0"/>
              </a:rPr>
              <a:t>	</a:t>
            </a:r>
            <a:r>
              <a:rPr lang="tr-TR" sz="3000" dirty="0" smtClean="0">
                <a:latin typeface="Arial" pitchFamily="34" charset="0"/>
                <a:cs typeface="Arial" pitchFamily="34" charset="0"/>
              </a:rPr>
              <a:t>İşitme </a:t>
            </a:r>
            <a:r>
              <a:rPr lang="tr-TR" sz="3000" dirty="0">
                <a:latin typeface="Arial" pitchFamily="34" charset="0"/>
                <a:cs typeface="Arial" pitchFamily="34" charset="0"/>
              </a:rPr>
              <a:t>problemi olan bireylerin sözel olmayan zeka testlerinden aldıkları puanlar işiten akranlarıyla yaklaşık aynı düzeydedir. Ancak dil becerileri il ilgili güçlükleri doğal olarak akademik performanslarını etkilemektedir. </a:t>
            </a:r>
            <a:endParaRPr lang="tr-TR" sz="3000" dirty="0" smtClean="0">
              <a:latin typeface="Arial" pitchFamily="34" charset="0"/>
              <a:cs typeface="Arial" pitchFamily="34" charset="0"/>
            </a:endParaRPr>
          </a:p>
          <a:p>
            <a:pPr algn="just">
              <a:buNone/>
            </a:pPr>
            <a:endParaRPr lang="tr-TR" sz="3000" dirty="0">
              <a:latin typeface="Arial" pitchFamily="34" charset="0"/>
              <a:cs typeface="Arial" pitchFamily="34" charset="0"/>
            </a:endParaRPr>
          </a:p>
          <a:p>
            <a:pPr algn="just">
              <a:buNone/>
            </a:pPr>
            <a:endParaRPr lang="tr-TR" sz="3000" dirty="0">
              <a:latin typeface="Arial" pitchFamily="34" charset="0"/>
              <a:cs typeface="Arial" pitchFamily="34" charset="0"/>
            </a:endParaRPr>
          </a:p>
        </p:txBody>
      </p:sp>
      <p:pic>
        <p:nvPicPr>
          <p:cNvPr id="4" name="Resim 3" descr="işitme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93096"/>
            <a:ext cx="3816424" cy="2304256"/>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800" dirty="0">
                <a:latin typeface="Arial" pitchFamily="34" charset="0"/>
                <a:cs typeface="Arial" pitchFamily="34" charset="0"/>
              </a:rPr>
              <a:t>Normal yaşıtları gibi zihinsel gelişim alanına ait tanıma, ayırt etme, eşleştirme, gruplama ya da sınıflandırma gibi zihinsel süreçlere sahip olmalarına rağmen </a:t>
            </a:r>
            <a:r>
              <a:rPr lang="tr-TR" sz="2800" dirty="0" smtClean="0">
                <a:latin typeface="Arial" pitchFamily="34" charset="0"/>
                <a:cs typeface="Arial" pitchFamily="34" charset="0"/>
              </a:rPr>
              <a:t>kendi </a:t>
            </a:r>
            <a:r>
              <a:rPr lang="tr-TR" sz="2800" dirty="0">
                <a:latin typeface="Arial" pitchFamily="34" charset="0"/>
                <a:cs typeface="Arial" pitchFamily="34" charset="0"/>
              </a:rPr>
              <a:t>kendine çevreyi araştırarak bir şey öğrenebilmeleri ve düşünce sistemini geliştirebilmeleri dile bağlı yetersizliklerinden dolayı mümkün olmamaktadır.</a:t>
            </a:r>
            <a:endParaRPr lang="tr-TR" sz="2800" dirty="0"/>
          </a:p>
        </p:txBody>
      </p:sp>
      <p:pic>
        <p:nvPicPr>
          <p:cNvPr id="4" name="Resim 3" descr="işitme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653136"/>
            <a:ext cx="5400600" cy="1543050"/>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270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772816"/>
            <a:ext cx="7992888" cy="4525963"/>
          </a:xfrm>
        </p:spPr>
        <p:txBody>
          <a:bodyPr>
            <a:normAutofit/>
          </a:bodyPr>
          <a:lstStyle/>
          <a:p>
            <a:pPr algn="just">
              <a:buNone/>
            </a:pPr>
            <a:r>
              <a:rPr lang="tr-TR" dirty="0" smtClean="0"/>
              <a:t>	</a:t>
            </a:r>
            <a:r>
              <a:rPr lang="tr-TR" sz="3500" b="1" u="sng" dirty="0">
                <a:solidFill>
                  <a:srgbClr val="FF0000"/>
                </a:solidFill>
              </a:rPr>
              <a:t>Sosyal Gelişim: </a:t>
            </a:r>
            <a:r>
              <a:rPr lang="tr-TR" dirty="0"/>
              <a:t>Sosyal ve kişisel uyum becerileri tıpkı normal işiten akranlarında olduğu gibi iletişim becerilerine ve aile üyeleri ve çevresindeki diğer kişilerle etkileşimlerine bağlıdır. </a:t>
            </a:r>
            <a:endParaRPr lang="tr-TR" sz="1600" dirty="0">
              <a:latin typeface="Arial" pitchFamily="34" charset="0"/>
              <a:cs typeface="Arial" pitchFamily="34" charset="0"/>
            </a:endParaRPr>
          </a:p>
        </p:txBody>
      </p:sp>
      <p:pic>
        <p:nvPicPr>
          <p:cNvPr id="4" name="Resim 3" descr="işitme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509120"/>
            <a:ext cx="6696744" cy="1944216"/>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2800" dirty="0"/>
              <a:t>İşitme engelli ailelerin işitme engelli çocuklarında, normal işiten ailelerin işitme engelli çocuklarına nazaran daha yüksek sosyal olgunluk seviyesi, işitme engeline uyum sağlama ve davranışlarını kontrol görülebilmektedir. Bu durum işaretle iletişimin erken dönemde kullanılmaya başlanması ile bağlantılıdır </a:t>
            </a:r>
            <a:endParaRPr lang="tr-TR" sz="2800" dirty="0">
              <a:latin typeface="Arial" pitchFamily="34" charset="0"/>
              <a:cs typeface="Arial" pitchFamily="34" charset="0"/>
            </a:endParaRPr>
          </a:p>
          <a:p>
            <a:endParaRPr lang="tr-TR" dirty="0"/>
          </a:p>
        </p:txBody>
      </p:sp>
      <p:pic>
        <p:nvPicPr>
          <p:cNvPr id="4" name="Resim 3" descr="işitme engelliler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47004"/>
            <a:ext cx="4968552" cy="2134324"/>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08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260648"/>
            <a:ext cx="7848872" cy="6120680"/>
          </a:xfrm>
        </p:spPr>
        <p:txBody>
          <a:bodyPr>
            <a:normAutofit/>
          </a:bodyPr>
          <a:lstStyle/>
          <a:p>
            <a:pPr algn="just">
              <a:buNone/>
            </a:pPr>
            <a:r>
              <a:rPr lang="tr-TR" sz="1600" dirty="0" smtClean="0">
                <a:latin typeface="Arial" pitchFamily="34" charset="0"/>
                <a:cs typeface="Arial" pitchFamily="34" charset="0"/>
              </a:rPr>
              <a:t>	</a:t>
            </a:r>
          </a:p>
          <a:p>
            <a:pPr algn="just">
              <a:buNone/>
            </a:pPr>
            <a:r>
              <a:rPr lang="tr-TR" sz="1600" dirty="0" smtClean="0">
                <a:latin typeface="Arial" pitchFamily="34" charset="0"/>
                <a:cs typeface="Arial" pitchFamily="34" charset="0"/>
              </a:rPr>
              <a:t> </a:t>
            </a:r>
            <a:r>
              <a:rPr lang="tr-TR" dirty="0">
                <a:solidFill>
                  <a:srgbClr val="FF0000"/>
                </a:solidFill>
                <a:latin typeface="Arial" pitchFamily="34" charset="0"/>
                <a:cs typeface="Arial" pitchFamily="34" charset="0"/>
              </a:rPr>
              <a:t>OTİSTİK ÇOCUKLARIN ÖZELLİKLERİ</a:t>
            </a:r>
          </a:p>
          <a:p>
            <a:pPr algn="just">
              <a:buNone/>
            </a:pPr>
            <a:endParaRPr lang="tr-TR" sz="1600" dirty="0">
              <a:latin typeface="Arial" pitchFamily="34" charset="0"/>
              <a:cs typeface="Arial" pitchFamily="34" charset="0"/>
            </a:endParaRPr>
          </a:p>
          <a:p>
            <a:pPr algn="just">
              <a:buNone/>
            </a:pPr>
            <a:r>
              <a:rPr lang="tr-TR" sz="1800" dirty="0">
                <a:latin typeface="Arial" pitchFamily="34" charset="0"/>
                <a:cs typeface="Arial" pitchFamily="34" charset="0"/>
              </a:rPr>
              <a:t>Kendisini çevresinden uzaklaştırma ve kendi dünyasında yaşama</a:t>
            </a:r>
          </a:p>
          <a:p>
            <a:pPr algn="just">
              <a:buNone/>
            </a:pPr>
            <a:r>
              <a:rPr lang="tr-TR" sz="1800" dirty="0">
                <a:latin typeface="Arial" pitchFamily="34" charset="0"/>
                <a:cs typeface="Arial" pitchFamily="34" charset="0"/>
              </a:rPr>
              <a:t>Cansız nesnelere insanlardan daha fazla ilgi gösterme</a:t>
            </a:r>
          </a:p>
          <a:p>
            <a:pPr algn="just">
              <a:buNone/>
            </a:pPr>
            <a:r>
              <a:rPr lang="tr-TR" sz="1800" dirty="0">
                <a:latin typeface="Arial" pitchFamily="34" charset="0"/>
                <a:cs typeface="Arial" pitchFamily="34" charset="0"/>
              </a:rPr>
              <a:t>Sebepsiz gülümseme, gülme ve ağlamalar</a:t>
            </a:r>
          </a:p>
          <a:p>
            <a:pPr algn="just">
              <a:buNone/>
            </a:pPr>
            <a:r>
              <a:rPr lang="tr-TR" sz="1800" dirty="0">
                <a:latin typeface="Arial" pitchFamily="34" charset="0"/>
                <a:cs typeface="Arial" pitchFamily="34" charset="0"/>
              </a:rPr>
              <a:t>Söylenen sözleri anlamsızca tekrarlama</a:t>
            </a:r>
          </a:p>
          <a:p>
            <a:pPr algn="just">
              <a:buNone/>
            </a:pPr>
            <a:r>
              <a:rPr lang="tr-TR" sz="1800" dirty="0">
                <a:latin typeface="Arial" pitchFamily="34" charset="0"/>
                <a:cs typeface="Arial" pitchFamily="34" charset="0"/>
              </a:rPr>
              <a:t>Konuşması yaşıtlarına göre gerilik</a:t>
            </a:r>
          </a:p>
          <a:p>
            <a:pPr algn="just">
              <a:buNone/>
            </a:pPr>
            <a:r>
              <a:rPr lang="tr-TR" sz="1800" dirty="0">
                <a:latin typeface="Arial" pitchFamily="34" charset="0"/>
                <a:cs typeface="Arial" pitchFamily="34" charset="0"/>
              </a:rPr>
              <a:t>Cümle içinde kelimelerin yerlerini yanlış </a:t>
            </a:r>
            <a:r>
              <a:rPr lang="tr-TR" sz="1800" dirty="0" smtClean="0">
                <a:latin typeface="Arial" pitchFamily="34" charset="0"/>
                <a:cs typeface="Arial" pitchFamily="34" charset="0"/>
              </a:rPr>
              <a:t>kullanma</a:t>
            </a:r>
            <a:endParaRPr lang="tr-TR" sz="1800" dirty="0">
              <a:latin typeface="Arial" pitchFamily="34" charset="0"/>
              <a:cs typeface="Arial" pitchFamily="34" charset="0"/>
            </a:endParaRPr>
          </a:p>
        </p:txBody>
      </p:sp>
      <p:pic>
        <p:nvPicPr>
          <p:cNvPr id="4" name="Resim 3" descr="otizm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501008"/>
            <a:ext cx="7056783" cy="3024336"/>
          </a:xfrm>
          <a:prstGeom prst="rect">
            <a:avLst/>
          </a:prstGeom>
          <a:noFill/>
          <a:ln>
            <a:noFill/>
          </a:ln>
        </p:spPr>
      </p:pic>
      <p:pic>
        <p:nvPicPr>
          <p:cNvPr id="5" name="0 Resim" descr="milasram logo asıl gerç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548680"/>
            <a:ext cx="8686800" cy="5760640"/>
          </a:xfrm>
        </p:spPr>
        <p:txBody>
          <a:bodyPr>
            <a:normAutofit/>
          </a:bodyPr>
          <a:lstStyle/>
          <a:p>
            <a:pPr algn="just">
              <a:buNone/>
            </a:pPr>
            <a:r>
              <a:rPr lang="tr-TR" sz="2800" dirty="0">
                <a:latin typeface="Arial" pitchFamily="34" charset="0"/>
                <a:cs typeface="Arial" pitchFamily="34" charset="0"/>
              </a:rPr>
              <a:t>Anlamsız yeni kelimeler uydurma</a:t>
            </a:r>
          </a:p>
          <a:p>
            <a:pPr algn="just">
              <a:buNone/>
            </a:pPr>
            <a:r>
              <a:rPr lang="tr-TR" sz="2800" dirty="0">
                <a:latin typeface="Arial" pitchFamily="34" charset="0"/>
                <a:cs typeface="Arial" pitchFamily="34" charset="0"/>
              </a:rPr>
              <a:t>Göz göze gelmekten ısrarla kaçınma</a:t>
            </a:r>
          </a:p>
          <a:p>
            <a:pPr algn="just">
              <a:buNone/>
            </a:pPr>
            <a:r>
              <a:rPr lang="tr-TR" sz="2800" dirty="0">
                <a:latin typeface="Arial" pitchFamily="34" charset="0"/>
                <a:cs typeface="Arial" pitchFamily="34" charset="0"/>
              </a:rPr>
              <a:t>Değişikliklerden kaçınma</a:t>
            </a:r>
          </a:p>
          <a:p>
            <a:pPr algn="just">
              <a:buNone/>
            </a:pPr>
            <a:r>
              <a:rPr lang="tr-TR" sz="2800" dirty="0">
                <a:latin typeface="Arial" pitchFamily="34" charset="0"/>
                <a:cs typeface="Arial" pitchFamily="34" charset="0"/>
              </a:rPr>
              <a:t>Arka arkaya anlamsızca bazı hareketlerin tekrarı</a:t>
            </a:r>
          </a:p>
          <a:p>
            <a:pPr algn="just">
              <a:buNone/>
            </a:pPr>
            <a:r>
              <a:rPr lang="tr-TR" sz="2800" dirty="0">
                <a:latin typeface="Arial" pitchFamily="34" charset="0"/>
                <a:cs typeface="Arial" pitchFamily="34" charset="0"/>
              </a:rPr>
              <a:t>Hafıza, müzik ve okuma gibi alanlarda garip becerilerinin olması</a:t>
            </a:r>
          </a:p>
          <a:p>
            <a:endParaRPr lang="tr-TR" sz="3100" b="1" dirty="0"/>
          </a:p>
        </p:txBody>
      </p:sp>
      <p:pic>
        <p:nvPicPr>
          <p:cNvPr id="4" name="Resim 3" descr="otizm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1"/>
            <a:ext cx="7632848" cy="2520280"/>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0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476672"/>
            <a:ext cx="8686800" cy="6192688"/>
          </a:xfrm>
        </p:spPr>
        <p:txBody>
          <a:bodyPr>
            <a:normAutofit/>
          </a:bodyPr>
          <a:lstStyle/>
          <a:p>
            <a:pPr>
              <a:buNone/>
            </a:pPr>
            <a:r>
              <a:rPr lang="tr-TR" dirty="0" smtClean="0"/>
              <a:t> </a:t>
            </a:r>
          </a:p>
          <a:p>
            <a:pPr algn="just">
              <a:lnSpc>
                <a:spcPct val="170000"/>
              </a:lnSpc>
              <a:spcBef>
                <a:spcPts val="0"/>
              </a:spcBef>
              <a:buNone/>
            </a:pPr>
            <a:endParaRPr lang="tr-TR" sz="7400" dirty="0"/>
          </a:p>
        </p:txBody>
      </p:sp>
      <p:sp>
        <p:nvSpPr>
          <p:cNvPr id="2" name="Dikdörtgen 1"/>
          <p:cNvSpPr/>
          <p:nvPr/>
        </p:nvSpPr>
        <p:spPr>
          <a:xfrm>
            <a:off x="539552" y="1124744"/>
            <a:ext cx="4572000" cy="1754326"/>
          </a:xfrm>
          <a:prstGeom prst="rect">
            <a:avLst/>
          </a:prstGeom>
        </p:spPr>
        <p:txBody>
          <a:bodyPr>
            <a:spAutoFit/>
          </a:bodyPr>
          <a:lstStyle/>
          <a:p>
            <a:pPr algn="just">
              <a:buNone/>
            </a:pPr>
            <a:r>
              <a:rPr lang="tr-TR" dirty="0">
                <a:latin typeface="Arial" pitchFamily="34" charset="0"/>
                <a:cs typeface="Arial" pitchFamily="34" charset="0"/>
              </a:rPr>
              <a:t>Kendine zarar verici hareketler</a:t>
            </a:r>
          </a:p>
          <a:p>
            <a:pPr algn="just">
              <a:buNone/>
            </a:pPr>
            <a:r>
              <a:rPr lang="tr-TR" dirty="0">
                <a:latin typeface="Arial" pitchFamily="34" charset="0"/>
                <a:cs typeface="Arial" pitchFamily="34" charset="0"/>
              </a:rPr>
              <a:t>Dış uyaranlara (ışık , ses gibi ) anormal cevap verme</a:t>
            </a:r>
          </a:p>
          <a:p>
            <a:pPr algn="just">
              <a:buNone/>
            </a:pPr>
            <a:r>
              <a:rPr lang="tr-TR" dirty="0">
                <a:latin typeface="Arial" pitchFamily="34" charset="0"/>
                <a:cs typeface="Arial" pitchFamily="34" charset="0"/>
              </a:rPr>
              <a:t>Belli nesnelere aşırı bağlanma (ip parçası, gazoz kapağı gibi)</a:t>
            </a:r>
          </a:p>
          <a:p>
            <a:pPr algn="just">
              <a:buNone/>
            </a:pPr>
            <a:r>
              <a:rPr lang="tr-TR" dirty="0">
                <a:latin typeface="Arial" pitchFamily="34" charset="0"/>
                <a:cs typeface="Arial" pitchFamily="34" charset="0"/>
              </a:rPr>
              <a:t>Aşırı korkulu ve tedirgin bir hal içinde olma</a:t>
            </a:r>
          </a:p>
        </p:txBody>
      </p:sp>
      <p:pic>
        <p:nvPicPr>
          <p:cNvPr id="4" name="Resim 3" descr="otizm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96952"/>
            <a:ext cx="7272808" cy="2492127"/>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20588" y="28575"/>
            <a:ext cx="8686800" cy="4525963"/>
          </a:xfrm>
        </p:spPr>
        <p:txBody>
          <a:bodyPr>
            <a:normAutofit lnSpcReduction="10000"/>
          </a:bodyPr>
          <a:lstStyle/>
          <a:p>
            <a:r>
              <a:rPr lang="tr-TR" b="1" i="1" u="sng" dirty="0">
                <a:solidFill>
                  <a:srgbClr val="FF0000"/>
                </a:solidFill>
              </a:rPr>
              <a:t>ÖZEL EĞİTİMİN İLKELERİ </a:t>
            </a:r>
          </a:p>
          <a:p>
            <a:pPr marL="0" indent="0">
              <a:buNone/>
            </a:pPr>
            <a:r>
              <a:rPr lang="tr-TR" dirty="0" smtClean="0"/>
              <a:t>	Türk </a:t>
            </a:r>
            <a:r>
              <a:rPr lang="tr-TR" dirty="0"/>
              <a:t>Millî Eğitiminin genel amaçları doğrultusunda özel eğitimin temel ilkeleri şunlardır 573 sayılı Özel Eğitim Hakkında Kanun Hükmünde Kararname (KHK) belirtilmiştir. </a:t>
            </a:r>
          </a:p>
          <a:p>
            <a:r>
              <a:rPr lang="tr-TR" dirty="0"/>
              <a:t>1. Özel eğitime ihtiyacı olan tüm bireyler; ilgi, istek, yeterlilik ve yetenekleri doğrultusunda ve ölçüsünde özel eğitim hizmetlerinden yararlandırılır. </a:t>
            </a:r>
          </a:p>
        </p:txBody>
      </p:sp>
      <p:pic>
        <p:nvPicPr>
          <p:cNvPr id="4" name="0 Resim" descr="milasram logo asıl gerç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özel eğitime İLKE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683567" y="4221088"/>
            <a:ext cx="7661919" cy="2160240"/>
          </a:xfrm>
          <a:prstGeom prst="rect">
            <a:avLst/>
          </a:prstGeom>
          <a:noFill/>
          <a:ln>
            <a:noFill/>
          </a:ln>
        </p:spPr>
      </p:pic>
    </p:spTree>
    <p:extLst>
      <p:ext uri="{BB962C8B-B14F-4D97-AF65-F5344CB8AC3E}">
        <p14:creationId xmlns:p14="http://schemas.microsoft.com/office/powerpoint/2010/main" val="2940797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smtClean="0"/>
              <a:t>BU EĞİTİM BASAMAKLARINDA BİZE DÜŞEN GÖREVLER</a:t>
            </a:r>
            <a:endParaRPr lang="tr-TR" b="1" dirty="0"/>
          </a:p>
        </p:txBody>
      </p:sp>
      <p:sp>
        <p:nvSpPr>
          <p:cNvPr id="3" name="İçerik Yer Tutucusu 2"/>
          <p:cNvSpPr>
            <a:spLocks noGrp="1"/>
          </p:cNvSpPr>
          <p:nvPr>
            <p:ph idx="1"/>
          </p:nvPr>
        </p:nvSpPr>
        <p:spPr/>
        <p:txBody>
          <a:bodyPr>
            <a:normAutofit/>
          </a:bodyPr>
          <a:lstStyle/>
          <a:p>
            <a:r>
              <a:rPr lang="tr-TR" sz="2800" dirty="0" smtClean="0"/>
              <a:t>1.Öncelikle hassas velilerle karşı </a:t>
            </a:r>
            <a:r>
              <a:rPr lang="tr-TR" sz="2800" dirty="0" err="1" smtClean="0"/>
              <a:t>karşıyayız,dolayısıyla</a:t>
            </a:r>
            <a:r>
              <a:rPr lang="tr-TR" sz="2800" dirty="0" smtClean="0"/>
              <a:t> onlara davranışlarımızda hassas olmalı</a:t>
            </a:r>
          </a:p>
          <a:p>
            <a:r>
              <a:rPr lang="tr-TR" sz="2800" dirty="0" smtClean="0"/>
              <a:t>2.birçok engel türü genetik faktörlü  olduğundan kaynaklı velilerin de benzer yetersizlikleri olabilir(iletişim,….)</a:t>
            </a:r>
            <a:endParaRPr lang="tr-TR" sz="2800" dirty="0"/>
          </a:p>
        </p:txBody>
      </p:sp>
      <p:pic>
        <p:nvPicPr>
          <p:cNvPr id="4" name="Resim 3" descr="otizm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77072"/>
            <a:ext cx="5584279" cy="2304256"/>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1418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Her kademede çalışırken aslında öğrencilere örnek teşkil etmekteyiz. Bizi örnek </a:t>
            </a:r>
            <a:r>
              <a:rPr lang="tr-TR" dirty="0" err="1" smtClean="0"/>
              <a:t>alabilirler,konuşmalarımız,davranışlarımız</a:t>
            </a:r>
            <a:r>
              <a:rPr lang="tr-TR" dirty="0" smtClean="0"/>
              <a:t>… bu anlamda önemli…</a:t>
            </a:r>
          </a:p>
          <a:p>
            <a:r>
              <a:rPr lang="tr-TR" dirty="0" smtClean="0"/>
              <a:t>Bu tarz çocukların takıntıları olabilir ona uygun davranalım</a:t>
            </a:r>
            <a:endParaRPr lang="tr-TR" dirty="0"/>
          </a:p>
        </p:txBody>
      </p:sp>
      <p:pic>
        <p:nvPicPr>
          <p:cNvPr id="4" name="Resim 3" descr="özel eğitim servis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1088"/>
            <a:ext cx="5256584" cy="2232248"/>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280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Duygu durum değişiklikleri vardır. (</a:t>
            </a:r>
            <a:r>
              <a:rPr lang="tr-TR" dirty="0" err="1" smtClean="0"/>
              <a:t>mutsuzken,mutlu</a:t>
            </a:r>
            <a:r>
              <a:rPr lang="tr-TR" dirty="0" smtClean="0"/>
              <a:t> olabilirler...sakinken sinirli)</a:t>
            </a:r>
          </a:p>
          <a:p>
            <a:endParaRPr lang="tr-TR" dirty="0"/>
          </a:p>
        </p:txBody>
      </p:sp>
      <p:pic>
        <p:nvPicPr>
          <p:cNvPr id="4" name="0 Resim" descr="milasram logo asıl gerç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özel eğitim servis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971599" y="2852936"/>
            <a:ext cx="7373887" cy="3024336"/>
          </a:xfrm>
          <a:prstGeom prst="rect">
            <a:avLst/>
          </a:prstGeom>
          <a:noFill/>
          <a:ln>
            <a:noFill/>
          </a:ln>
        </p:spPr>
      </p:pic>
    </p:spTree>
    <p:extLst>
      <p:ext uri="{BB962C8B-B14F-4D97-AF65-F5344CB8AC3E}">
        <p14:creationId xmlns:p14="http://schemas.microsoft.com/office/powerpoint/2010/main" val="185977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304800" y="2708920"/>
            <a:ext cx="8686800" cy="3371205"/>
          </a:xfrm>
        </p:spPr>
        <p:txBody>
          <a:bodyPr/>
          <a:lstStyle/>
          <a:p>
            <a:pPr marL="0" indent="0" algn="r">
              <a:buNone/>
              <a:defRPr/>
            </a:pPr>
            <a:r>
              <a:rPr lang="tr-TR" altLang="tr-TR" b="1" i="1" u="sng" dirty="0"/>
              <a:t>MUTLU BİR YIL DİLERİZ….</a:t>
            </a:r>
          </a:p>
          <a:p>
            <a:pPr marL="0" indent="0" algn="r">
              <a:buNone/>
              <a:defRPr/>
            </a:pPr>
            <a:endParaRPr lang="tr-TR" altLang="tr-TR" b="1" i="1" u="sng" dirty="0"/>
          </a:p>
          <a:p>
            <a:pPr marL="0" indent="0" algn="r">
              <a:buNone/>
              <a:defRPr/>
            </a:pPr>
            <a:r>
              <a:rPr lang="tr-TR" altLang="tr-TR" b="1" i="1" u="sng" dirty="0"/>
              <a:t>MİLAS RAM REHBERLİK VE PSİKOLOJİK DANIŞMANLIK BÖLÜM BAŞKANLIĞI</a:t>
            </a:r>
          </a:p>
          <a:p>
            <a:pPr marL="274320" indent="-274320" algn="r">
              <a:buFont typeface="Wingdings 2"/>
              <a:buChar char=""/>
              <a:defRPr/>
            </a:pPr>
            <a:endParaRPr lang="tr-TR" altLang="tr-TR" sz="1100" dirty="0"/>
          </a:p>
          <a:p>
            <a:endParaRPr lang="tr-TR" dirty="0"/>
          </a:p>
        </p:txBody>
      </p:sp>
      <p:pic>
        <p:nvPicPr>
          <p:cNvPr id="4" name="0 Resim" descr="milasram logo asıl gerç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8885237"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06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sz="2800" dirty="0" smtClean="0"/>
              <a:t>2</a:t>
            </a:r>
            <a:r>
              <a:rPr lang="tr-TR" sz="2800" dirty="0"/>
              <a:t>. Özel eğitime ihtiyacı olan bireylerin eğitimine erken yaşta başlanması </a:t>
            </a:r>
            <a:r>
              <a:rPr lang="tr-TR" sz="2800" dirty="0" smtClean="0"/>
              <a:t>esastır</a:t>
            </a:r>
          </a:p>
          <a:p>
            <a:pPr marL="0" indent="0">
              <a:buNone/>
            </a:pPr>
            <a:r>
              <a:rPr lang="tr-TR" sz="2800" dirty="0"/>
              <a:t> 3. Özel eğitim hizmetleri, özel eğitime ihtiyacı olan bireyi, sosyal ve fiziksel çevrelerinden mümkün olduğu kadar ayırmadan plânlanır ve yürütülür. </a:t>
            </a:r>
          </a:p>
          <a:p>
            <a:endParaRPr lang="tr-TR" dirty="0"/>
          </a:p>
          <a:p>
            <a:endParaRPr lang="tr-TR" dirty="0"/>
          </a:p>
        </p:txBody>
      </p:sp>
      <p:pic>
        <p:nvPicPr>
          <p:cNvPr id="4" name="Resim 3" descr="erken özel eğitim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7072"/>
            <a:ext cx="7920880" cy="2376264"/>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561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600" dirty="0"/>
              <a:t>4. Özel eğitime ihtiyacı olan bireyin eğitim performansları dikkate alınarak; amaç, içerik ve öğretim süreçlerinde uyarlamalar yapılarak, yetersizliği olmayan akranları ile birlikte eğitilmelerine öncelik verilir. </a:t>
            </a:r>
          </a:p>
          <a:p>
            <a:r>
              <a:rPr lang="tr-TR" sz="2600" dirty="0"/>
              <a:t>5. Özel eğitime ihtiyacı olan bireyin, her tür ve kademedeki eğitimlerini kesintisiz sürdürebilmeleri için her türlü rehabilitasyonlarını sağlayacak kurum ve kuruluşlarla iş birliği yapılır. </a:t>
            </a:r>
          </a:p>
          <a:p>
            <a:endParaRPr lang="tr-TR" dirty="0"/>
          </a:p>
        </p:txBody>
      </p:sp>
      <p:pic>
        <p:nvPicPr>
          <p:cNvPr id="4" name="Resim 3" descr="erken özel eğitim KURUMLARI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09120"/>
            <a:ext cx="5976664" cy="1944216"/>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702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Resim" descr="milasram logo asıl gerç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49361" y="332656"/>
            <a:ext cx="8686800" cy="4525963"/>
          </a:xfrm>
        </p:spPr>
        <p:txBody>
          <a:bodyPr/>
          <a:lstStyle/>
          <a:p>
            <a:r>
              <a:rPr lang="tr-TR" dirty="0"/>
              <a:t>6. Özel eğitime ihtiyacı olan birey için, bireysel eğitim plânı hazırlanır ve eğitim programları bireyselleştirilerek uygulanır. </a:t>
            </a:r>
          </a:p>
          <a:p>
            <a:r>
              <a:rPr lang="tr-TR" dirty="0"/>
              <a:t>7. Ailelerin, özel eğitim sürecinin her boyutuna aktif katılmaları ve eğitimleri sağlanır</a:t>
            </a:r>
          </a:p>
        </p:txBody>
      </p:sp>
      <p:pic>
        <p:nvPicPr>
          <p:cNvPr id="5" name="Resim 4" descr="bep ile ilgili gö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140968"/>
            <a:ext cx="5976664" cy="2160240"/>
          </a:xfrm>
          <a:prstGeom prst="rect">
            <a:avLst/>
          </a:prstGeom>
          <a:noFill/>
          <a:ln>
            <a:noFill/>
          </a:ln>
        </p:spPr>
      </p:pic>
    </p:spTree>
    <p:extLst>
      <p:ext uri="{BB962C8B-B14F-4D97-AF65-F5344CB8AC3E}">
        <p14:creationId xmlns:p14="http://schemas.microsoft.com/office/powerpoint/2010/main" val="2231680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ÖZEL EĞİTİM SİVİL TOPLUM KURULUŞLARI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0" y="34280"/>
            <a:ext cx="9180512" cy="3394720"/>
          </a:xfrm>
          <a:prstGeom prst="rect">
            <a:avLst/>
          </a:prstGeom>
          <a:noFill/>
          <a:ln>
            <a:noFill/>
          </a:ln>
        </p:spPr>
      </p:pic>
      <p:sp>
        <p:nvSpPr>
          <p:cNvPr id="3" name="İçerik Yer Tutucusu 2"/>
          <p:cNvSpPr>
            <a:spLocks noGrp="1"/>
          </p:cNvSpPr>
          <p:nvPr>
            <p:ph idx="1"/>
          </p:nvPr>
        </p:nvSpPr>
        <p:spPr>
          <a:xfrm>
            <a:off x="251520" y="3429000"/>
            <a:ext cx="8686800" cy="3733875"/>
          </a:xfrm>
        </p:spPr>
        <p:txBody>
          <a:bodyPr/>
          <a:lstStyle/>
          <a:p>
            <a:r>
              <a:rPr lang="tr-TR" sz="2800" dirty="0"/>
              <a:t>8. Özel eğitim politikalarının geliştirilmesinde, özel eğitime ihtiyacı olan bireye yönelik etkinlik gösteren sivil toplum örgütlerinin görüşlerine önem verilir. </a:t>
            </a:r>
          </a:p>
          <a:p>
            <a:r>
              <a:rPr lang="tr-TR" sz="2800" dirty="0"/>
              <a:t>9. Özel eğitim hizmetleri, özel eğitime ihtiyacı olan bireyin toplumla etkileşim ve karşılıklı uyum sağlama sürecini kapsayacak şekilde plânlanır</a:t>
            </a:r>
          </a:p>
          <a:p>
            <a:endParaRPr lang="tr-TR" dirty="0"/>
          </a:p>
        </p:txBody>
      </p:sp>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57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686800" cy="4525963"/>
          </a:xfrm>
        </p:spPr>
        <p:txBody>
          <a:bodyPr/>
          <a:lstStyle/>
          <a:p>
            <a:r>
              <a:rPr lang="tr-TR" dirty="0"/>
              <a:t>ÖZEL EĞİTİM KURUMLARININ AMACI </a:t>
            </a:r>
          </a:p>
          <a:p>
            <a:r>
              <a:rPr lang="tr-TR" dirty="0"/>
              <a:t>1.Toplum içindeki rollerini gerçekleştiren, başkaları ile iyi ilişkiler kuran, iş birliği içinde çalışabilen, çevresine uyum sağlayabilen, üretici ve mutlu bir vatandaş olarak yetişmelerini,</a:t>
            </a:r>
          </a:p>
          <a:p>
            <a:endParaRPr lang="tr-TR" dirty="0"/>
          </a:p>
        </p:txBody>
      </p:sp>
      <p:pic>
        <p:nvPicPr>
          <p:cNvPr id="4" name="Resim 3" descr="özel eğitimin amaçları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7920880" cy="2952328"/>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419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4800" y="2636912"/>
            <a:ext cx="8686800" cy="3443213"/>
          </a:xfrm>
        </p:spPr>
        <p:txBody>
          <a:bodyPr>
            <a:normAutofit fontScale="92500"/>
          </a:bodyPr>
          <a:lstStyle/>
          <a:p>
            <a:r>
              <a:rPr lang="tr-TR" dirty="0"/>
              <a:t> 2. Kendi kendilerine yeterli bir duruma gelmeleri için temel yaşam becerilerini geliştirmelerini </a:t>
            </a:r>
          </a:p>
          <a:p>
            <a:r>
              <a:rPr lang="tr-TR" dirty="0"/>
              <a:t>3. Uygun eğitim programları ile özel yöntem, personel ve araç- gereç kullanarak; ilgileri, ihtiyaçları, yetenekleri ve yeterlilikleri doğrultusunda üst öğrenime, iş ve meslek alanlarına ve hayata hazırlanmalarını amaçlar.</a:t>
            </a:r>
          </a:p>
          <a:p>
            <a:endParaRPr lang="tr-TR" dirty="0"/>
          </a:p>
        </p:txBody>
      </p:sp>
      <p:pic>
        <p:nvPicPr>
          <p:cNvPr id="4" name="Resim 3" descr="özel eğitimin amaçları ile ilgili gö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31440"/>
            <a:ext cx="5760720" cy="2921635"/>
          </a:xfrm>
          <a:prstGeom prst="rect">
            <a:avLst/>
          </a:prstGeom>
          <a:noFill/>
          <a:ln>
            <a:noFill/>
          </a:ln>
        </p:spPr>
      </p:pic>
      <p:pic>
        <p:nvPicPr>
          <p:cNvPr id="5" name="0 Resim" descr="milasram logo asıl gerç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28575"/>
            <a:ext cx="1514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814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833</TotalTime>
  <Words>1049</Words>
  <Application>Microsoft Office PowerPoint</Application>
  <PresentationFormat>Ekran Gösterisi (4:3)</PresentationFormat>
  <Paragraphs>108</Paragraphs>
  <Slides>33</Slides>
  <Notes>2</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Gezinti</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ZİHİNSEL ENGELLİLERİN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BU EĞİTİM BASAMAKLARINDA BİZE DÜŞEN GÖREVLER</vt:lpstr>
      <vt:lpstr>PowerPoint Sunusu</vt:lpstr>
      <vt:lpstr>PowerPoint Sunusu</vt:lpstr>
      <vt:lpstr>PowerPoint Sunusu</vt:lpstr>
    </vt:vector>
  </TitlesOfParts>
  <Company>yeniçeri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crp</dc:creator>
  <cp:lastModifiedBy>Halime</cp:lastModifiedBy>
  <cp:revision>115</cp:revision>
  <dcterms:created xsi:type="dcterms:W3CDTF">2012-03-26T19:14:26Z</dcterms:created>
  <dcterms:modified xsi:type="dcterms:W3CDTF">2017-10-18T10:32:21Z</dcterms:modified>
</cp:coreProperties>
</file>