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7" r:id="rId2"/>
    <p:sldId id="258" r:id="rId3"/>
    <p:sldId id="262" r:id="rId4"/>
    <p:sldId id="263" r:id="rId5"/>
    <p:sldId id="264" r:id="rId6"/>
    <p:sldId id="265" r:id="rId7"/>
    <p:sldId id="266" r:id="rId8"/>
    <p:sldId id="267" r:id="rId9"/>
    <p:sldId id="268" r:id="rId10"/>
    <p:sldId id="269" r:id="rId11"/>
    <p:sldId id="270" r:id="rId12"/>
    <p:sldId id="271" r:id="rId13"/>
    <p:sldId id="272" r:id="rId14"/>
    <p:sldId id="275" r:id="rId15"/>
    <p:sldId id="276" r:id="rId16"/>
    <p:sldId id="277" r:id="rId17"/>
    <p:sldId id="282" r:id="rId18"/>
    <p:sldId id="278" r:id="rId19"/>
    <p:sldId id="279" r:id="rId20"/>
    <p:sldId id="280" r:id="rId21"/>
    <p:sldId id="281" r:id="rId22"/>
    <p:sldId id="283" r:id="rId23"/>
    <p:sldId id="284" r:id="rId24"/>
    <p:sldId id="285" r:id="rId25"/>
    <p:sldId id="286" r:id="rId26"/>
    <p:sldId id="287" r:id="rId27"/>
    <p:sldId id="288" r:id="rId28"/>
    <p:sldId id="289" r:id="rId29"/>
    <p:sldId id="291"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7" r:id="rId54"/>
    <p:sldId id="318" r:id="rId55"/>
    <p:sldId id="319" r:id="rId56"/>
    <p:sldId id="320" r:id="rId57"/>
    <p:sldId id="321" r:id="rId58"/>
    <p:sldId id="322" r:id="rId59"/>
    <p:sldId id="323" r:id="rId60"/>
    <p:sldId id="324" r:id="rId61"/>
    <p:sldId id="325"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26" r:id="rId79"/>
    <p:sldId id="327" r:id="rId80"/>
    <p:sldId id="344" r:id="rId8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00"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5CEBF-5016-49FD-866A-B9AF8CA3A70C}"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tr-TR"/>
        </a:p>
      </dgm:t>
    </dgm:pt>
    <dgm:pt modelId="{F96E226B-AF34-42F1-AF91-D59789F6EE2B}">
      <dgm:prSet phldrT="[Text]"/>
      <dgm:spPr/>
      <dgm:t>
        <a:bodyPr/>
        <a:lstStyle/>
        <a:p>
          <a:r>
            <a:rPr lang="tr-TR" dirty="0" smtClean="0"/>
            <a:t>Fiziksel İstismar</a:t>
          </a:r>
          <a:endParaRPr lang="tr-TR" dirty="0"/>
        </a:p>
      </dgm:t>
    </dgm:pt>
    <dgm:pt modelId="{6BB2D5E7-8632-4103-881D-E9C3EB3619E1}" type="parTrans" cxnId="{8DA80466-09ED-49C6-B7DD-7C710485EB93}">
      <dgm:prSet/>
      <dgm:spPr/>
      <dgm:t>
        <a:bodyPr/>
        <a:lstStyle/>
        <a:p>
          <a:endParaRPr lang="tr-TR"/>
        </a:p>
      </dgm:t>
    </dgm:pt>
    <dgm:pt modelId="{6E7C5DC2-A67A-42C6-BF4C-A4111A34DA18}" type="sibTrans" cxnId="{8DA80466-09ED-49C6-B7DD-7C710485EB93}">
      <dgm:prSet/>
      <dgm:spPr/>
      <dgm:t>
        <a:bodyPr/>
        <a:lstStyle/>
        <a:p>
          <a:endParaRPr lang="tr-TR"/>
        </a:p>
      </dgm:t>
    </dgm:pt>
    <dgm:pt modelId="{8FFDBCF5-7FAF-497F-8395-A68A1B981C94}">
      <dgm:prSet phldrT="[Text]"/>
      <dgm:spPr/>
      <dgm:t>
        <a:bodyPr/>
        <a:lstStyle/>
        <a:p>
          <a:r>
            <a:rPr lang="tr-TR" dirty="0" smtClean="0"/>
            <a:t>Cinsel İstismar</a:t>
          </a:r>
          <a:endParaRPr lang="tr-TR" dirty="0"/>
        </a:p>
      </dgm:t>
    </dgm:pt>
    <dgm:pt modelId="{03FF63A7-7CF2-42AD-A032-A503251AEE77}" type="parTrans" cxnId="{08A1AE60-0043-4063-B330-F4D486C7219B}">
      <dgm:prSet/>
      <dgm:spPr/>
      <dgm:t>
        <a:bodyPr/>
        <a:lstStyle/>
        <a:p>
          <a:endParaRPr lang="tr-TR"/>
        </a:p>
      </dgm:t>
    </dgm:pt>
    <dgm:pt modelId="{BCF0228F-9999-4FA0-84CE-1FE27E3B1F3A}" type="sibTrans" cxnId="{08A1AE60-0043-4063-B330-F4D486C7219B}">
      <dgm:prSet/>
      <dgm:spPr/>
      <dgm:t>
        <a:bodyPr/>
        <a:lstStyle/>
        <a:p>
          <a:endParaRPr lang="tr-TR"/>
        </a:p>
      </dgm:t>
    </dgm:pt>
    <dgm:pt modelId="{E4B71180-4CC9-4C23-8B1E-41964117A149}">
      <dgm:prSet phldrT="[Text]"/>
      <dgm:spPr/>
      <dgm:t>
        <a:bodyPr/>
        <a:lstStyle/>
        <a:p>
          <a:r>
            <a:rPr lang="tr-TR" dirty="0" smtClean="0"/>
            <a:t>Duygusal İstismar</a:t>
          </a:r>
          <a:endParaRPr lang="tr-TR" dirty="0"/>
        </a:p>
      </dgm:t>
    </dgm:pt>
    <dgm:pt modelId="{DF3A67F5-0E99-4F86-9EE0-1EDE28A64B18}" type="parTrans" cxnId="{8664AC49-D039-4932-A5D3-ECA1E205AF4A}">
      <dgm:prSet/>
      <dgm:spPr/>
      <dgm:t>
        <a:bodyPr/>
        <a:lstStyle/>
        <a:p>
          <a:endParaRPr lang="tr-TR"/>
        </a:p>
      </dgm:t>
    </dgm:pt>
    <dgm:pt modelId="{25FBFEDE-A8AB-4BC0-AB57-E102555736E0}" type="sibTrans" cxnId="{8664AC49-D039-4932-A5D3-ECA1E205AF4A}">
      <dgm:prSet/>
      <dgm:spPr/>
      <dgm:t>
        <a:bodyPr/>
        <a:lstStyle/>
        <a:p>
          <a:endParaRPr lang="tr-TR"/>
        </a:p>
      </dgm:t>
    </dgm:pt>
    <dgm:pt modelId="{0ABB146B-4790-4F90-8D25-26DCC5071BF4}">
      <dgm:prSet/>
      <dgm:spPr/>
      <dgm:t>
        <a:bodyPr/>
        <a:lstStyle/>
        <a:p>
          <a:r>
            <a:rPr lang="tr-TR" dirty="0" smtClean="0"/>
            <a:t>İhmal</a:t>
          </a:r>
          <a:endParaRPr lang="tr-TR" dirty="0"/>
        </a:p>
      </dgm:t>
    </dgm:pt>
    <dgm:pt modelId="{5AE41863-8DB7-4B16-B311-3D4C39719B59}" type="parTrans" cxnId="{009E87AD-43B2-4F7B-90E8-A70631165116}">
      <dgm:prSet/>
      <dgm:spPr/>
      <dgm:t>
        <a:bodyPr/>
        <a:lstStyle/>
        <a:p>
          <a:endParaRPr lang="tr-TR"/>
        </a:p>
      </dgm:t>
    </dgm:pt>
    <dgm:pt modelId="{1E3BE41A-2C11-4265-8327-F27729E70277}" type="sibTrans" cxnId="{009E87AD-43B2-4F7B-90E8-A70631165116}">
      <dgm:prSet/>
      <dgm:spPr/>
      <dgm:t>
        <a:bodyPr/>
        <a:lstStyle/>
        <a:p>
          <a:endParaRPr lang="tr-TR"/>
        </a:p>
      </dgm:t>
    </dgm:pt>
    <dgm:pt modelId="{258F1539-F0A2-4B64-BB27-1FBA00273AF2}" type="pres">
      <dgm:prSet presAssocID="{7555CEBF-5016-49FD-866A-B9AF8CA3A70C}" presName="Name0" presStyleCnt="0">
        <dgm:presLayoutVars>
          <dgm:dir/>
          <dgm:animLvl val="lvl"/>
          <dgm:resizeHandles val="exact"/>
        </dgm:presLayoutVars>
      </dgm:prSet>
      <dgm:spPr/>
      <dgm:t>
        <a:bodyPr/>
        <a:lstStyle/>
        <a:p>
          <a:endParaRPr lang="tr-TR"/>
        </a:p>
      </dgm:t>
    </dgm:pt>
    <dgm:pt modelId="{9B3BAB7C-6014-4587-B162-086922473765}" type="pres">
      <dgm:prSet presAssocID="{F96E226B-AF34-42F1-AF91-D59789F6EE2B}" presName="linNode" presStyleCnt="0"/>
      <dgm:spPr/>
      <dgm:t>
        <a:bodyPr/>
        <a:lstStyle/>
        <a:p>
          <a:endParaRPr lang="tr-TR"/>
        </a:p>
      </dgm:t>
    </dgm:pt>
    <dgm:pt modelId="{7EB13FB9-25CC-4285-BB6E-ABB138ED5EA3}" type="pres">
      <dgm:prSet presAssocID="{F96E226B-AF34-42F1-AF91-D59789F6EE2B}" presName="parentText" presStyleLbl="node1" presStyleIdx="0" presStyleCnt="4" custLinFactY="1889" custLinFactNeighborX="994" custLinFactNeighborY="100000">
        <dgm:presLayoutVars>
          <dgm:chMax val="1"/>
          <dgm:bulletEnabled val="1"/>
        </dgm:presLayoutVars>
      </dgm:prSet>
      <dgm:spPr/>
      <dgm:t>
        <a:bodyPr/>
        <a:lstStyle/>
        <a:p>
          <a:endParaRPr lang="tr-TR"/>
        </a:p>
      </dgm:t>
    </dgm:pt>
    <dgm:pt modelId="{E6E7E326-DB7D-41B3-963C-4332C809938A}" type="pres">
      <dgm:prSet presAssocID="{6E7C5DC2-A67A-42C6-BF4C-A4111A34DA18}" presName="sp" presStyleCnt="0"/>
      <dgm:spPr/>
      <dgm:t>
        <a:bodyPr/>
        <a:lstStyle/>
        <a:p>
          <a:endParaRPr lang="tr-TR"/>
        </a:p>
      </dgm:t>
    </dgm:pt>
    <dgm:pt modelId="{C82CA8D3-DB62-4333-A96F-C568801DB121}" type="pres">
      <dgm:prSet presAssocID="{8FFDBCF5-7FAF-497F-8395-A68A1B981C94}" presName="linNode" presStyleCnt="0"/>
      <dgm:spPr/>
      <dgm:t>
        <a:bodyPr/>
        <a:lstStyle/>
        <a:p>
          <a:endParaRPr lang="tr-TR"/>
        </a:p>
      </dgm:t>
    </dgm:pt>
    <dgm:pt modelId="{FDD19A64-6C39-4C80-BCF1-D84B00CF4E56}" type="pres">
      <dgm:prSet presAssocID="{8FFDBCF5-7FAF-497F-8395-A68A1B981C94}" presName="parentText" presStyleLbl="node1" presStyleIdx="1" presStyleCnt="4" custLinFactY="100000" custLinFactNeighborX="994" custLinFactNeighborY="102822">
        <dgm:presLayoutVars>
          <dgm:chMax val="1"/>
          <dgm:bulletEnabled val="1"/>
        </dgm:presLayoutVars>
      </dgm:prSet>
      <dgm:spPr/>
      <dgm:t>
        <a:bodyPr/>
        <a:lstStyle/>
        <a:p>
          <a:endParaRPr lang="tr-TR"/>
        </a:p>
      </dgm:t>
    </dgm:pt>
    <dgm:pt modelId="{28309323-53B9-4623-9563-266562B8D948}" type="pres">
      <dgm:prSet presAssocID="{BCF0228F-9999-4FA0-84CE-1FE27E3B1F3A}" presName="sp" presStyleCnt="0"/>
      <dgm:spPr/>
      <dgm:t>
        <a:bodyPr/>
        <a:lstStyle/>
        <a:p>
          <a:endParaRPr lang="tr-TR"/>
        </a:p>
      </dgm:t>
    </dgm:pt>
    <dgm:pt modelId="{25C35DDB-0110-48F0-97B3-C7928EB47243}" type="pres">
      <dgm:prSet presAssocID="{E4B71180-4CC9-4C23-8B1E-41964117A149}" presName="linNode" presStyleCnt="0"/>
      <dgm:spPr/>
      <dgm:t>
        <a:bodyPr/>
        <a:lstStyle/>
        <a:p>
          <a:endParaRPr lang="tr-TR"/>
        </a:p>
      </dgm:t>
    </dgm:pt>
    <dgm:pt modelId="{6A3C2917-C910-453A-87AD-D9DFA3C24787}" type="pres">
      <dgm:prSet presAssocID="{E4B71180-4CC9-4C23-8B1E-41964117A149}" presName="parentText" presStyleLbl="node1" presStyleIdx="2" presStyleCnt="4" custLinFactNeighborX="994" custLinFactNeighborY="-5144">
        <dgm:presLayoutVars>
          <dgm:chMax val="1"/>
          <dgm:bulletEnabled val="1"/>
        </dgm:presLayoutVars>
      </dgm:prSet>
      <dgm:spPr/>
      <dgm:t>
        <a:bodyPr/>
        <a:lstStyle/>
        <a:p>
          <a:endParaRPr lang="tr-TR"/>
        </a:p>
      </dgm:t>
    </dgm:pt>
    <dgm:pt modelId="{CCDA03E6-8171-438F-9D82-73DB571A3B74}" type="pres">
      <dgm:prSet presAssocID="{25FBFEDE-A8AB-4BC0-AB57-E102555736E0}" presName="sp" presStyleCnt="0"/>
      <dgm:spPr/>
      <dgm:t>
        <a:bodyPr/>
        <a:lstStyle/>
        <a:p>
          <a:endParaRPr lang="tr-TR"/>
        </a:p>
      </dgm:t>
    </dgm:pt>
    <dgm:pt modelId="{989FDD6F-0363-4D46-89D5-0AB1D683EAF7}" type="pres">
      <dgm:prSet presAssocID="{0ABB146B-4790-4F90-8D25-26DCC5071BF4}" presName="linNode" presStyleCnt="0"/>
      <dgm:spPr/>
      <dgm:t>
        <a:bodyPr/>
        <a:lstStyle/>
        <a:p>
          <a:endParaRPr lang="tr-TR"/>
        </a:p>
      </dgm:t>
    </dgm:pt>
    <dgm:pt modelId="{979697C7-E99E-4482-8F41-64156BA665DB}" type="pres">
      <dgm:prSet presAssocID="{0ABB146B-4790-4F90-8D25-26DCC5071BF4}" presName="parentText" presStyleLbl="node1" presStyleIdx="3" presStyleCnt="4" custLinFactY="-116077" custLinFactNeighborX="994" custLinFactNeighborY="-200000">
        <dgm:presLayoutVars>
          <dgm:chMax val="1"/>
          <dgm:bulletEnabled val="1"/>
        </dgm:presLayoutVars>
      </dgm:prSet>
      <dgm:spPr/>
      <dgm:t>
        <a:bodyPr/>
        <a:lstStyle/>
        <a:p>
          <a:endParaRPr lang="tr-TR"/>
        </a:p>
      </dgm:t>
    </dgm:pt>
  </dgm:ptLst>
  <dgm:cxnLst>
    <dgm:cxn modelId="{546C92D2-6A09-4225-9C1B-E253D0393A31}" type="presOf" srcId="{7555CEBF-5016-49FD-866A-B9AF8CA3A70C}" destId="{258F1539-F0A2-4B64-BB27-1FBA00273AF2}" srcOrd="0" destOrd="0" presId="urn:microsoft.com/office/officeart/2005/8/layout/vList5"/>
    <dgm:cxn modelId="{1BBB7F62-08CF-476C-AB1A-83EA81BC13F4}" type="presOf" srcId="{F96E226B-AF34-42F1-AF91-D59789F6EE2B}" destId="{7EB13FB9-25CC-4285-BB6E-ABB138ED5EA3}" srcOrd="0" destOrd="0" presId="urn:microsoft.com/office/officeart/2005/8/layout/vList5"/>
    <dgm:cxn modelId="{8664AC49-D039-4932-A5D3-ECA1E205AF4A}" srcId="{7555CEBF-5016-49FD-866A-B9AF8CA3A70C}" destId="{E4B71180-4CC9-4C23-8B1E-41964117A149}" srcOrd="2" destOrd="0" parTransId="{DF3A67F5-0E99-4F86-9EE0-1EDE28A64B18}" sibTransId="{25FBFEDE-A8AB-4BC0-AB57-E102555736E0}"/>
    <dgm:cxn modelId="{5ACA1BAD-E0EC-441D-A8DD-3D386F48CC1F}" type="presOf" srcId="{E4B71180-4CC9-4C23-8B1E-41964117A149}" destId="{6A3C2917-C910-453A-87AD-D9DFA3C24787}" srcOrd="0" destOrd="0" presId="urn:microsoft.com/office/officeart/2005/8/layout/vList5"/>
    <dgm:cxn modelId="{DBDF88A7-DB43-437F-98A1-730901B31E61}" type="presOf" srcId="{8FFDBCF5-7FAF-497F-8395-A68A1B981C94}" destId="{FDD19A64-6C39-4C80-BCF1-D84B00CF4E56}" srcOrd="0" destOrd="0" presId="urn:microsoft.com/office/officeart/2005/8/layout/vList5"/>
    <dgm:cxn modelId="{08A1AE60-0043-4063-B330-F4D486C7219B}" srcId="{7555CEBF-5016-49FD-866A-B9AF8CA3A70C}" destId="{8FFDBCF5-7FAF-497F-8395-A68A1B981C94}" srcOrd="1" destOrd="0" parTransId="{03FF63A7-7CF2-42AD-A032-A503251AEE77}" sibTransId="{BCF0228F-9999-4FA0-84CE-1FE27E3B1F3A}"/>
    <dgm:cxn modelId="{F785837C-A93A-45B7-9CDF-7C7F0A23B741}" type="presOf" srcId="{0ABB146B-4790-4F90-8D25-26DCC5071BF4}" destId="{979697C7-E99E-4482-8F41-64156BA665DB}" srcOrd="0" destOrd="0" presId="urn:microsoft.com/office/officeart/2005/8/layout/vList5"/>
    <dgm:cxn modelId="{8DA80466-09ED-49C6-B7DD-7C710485EB93}" srcId="{7555CEBF-5016-49FD-866A-B9AF8CA3A70C}" destId="{F96E226B-AF34-42F1-AF91-D59789F6EE2B}" srcOrd="0" destOrd="0" parTransId="{6BB2D5E7-8632-4103-881D-E9C3EB3619E1}" sibTransId="{6E7C5DC2-A67A-42C6-BF4C-A4111A34DA18}"/>
    <dgm:cxn modelId="{009E87AD-43B2-4F7B-90E8-A70631165116}" srcId="{7555CEBF-5016-49FD-866A-B9AF8CA3A70C}" destId="{0ABB146B-4790-4F90-8D25-26DCC5071BF4}" srcOrd="3" destOrd="0" parTransId="{5AE41863-8DB7-4B16-B311-3D4C39719B59}" sibTransId="{1E3BE41A-2C11-4265-8327-F27729E70277}"/>
    <dgm:cxn modelId="{F5677217-C620-4CD8-BB37-6CC5C91A08E0}" type="presParOf" srcId="{258F1539-F0A2-4B64-BB27-1FBA00273AF2}" destId="{9B3BAB7C-6014-4587-B162-086922473765}" srcOrd="0" destOrd="0" presId="urn:microsoft.com/office/officeart/2005/8/layout/vList5"/>
    <dgm:cxn modelId="{31930140-5B56-4CD9-9E78-DE1DAA82578C}" type="presParOf" srcId="{9B3BAB7C-6014-4587-B162-086922473765}" destId="{7EB13FB9-25CC-4285-BB6E-ABB138ED5EA3}" srcOrd="0" destOrd="0" presId="urn:microsoft.com/office/officeart/2005/8/layout/vList5"/>
    <dgm:cxn modelId="{671866A9-7EEE-4A8B-8333-21AB3522191E}" type="presParOf" srcId="{258F1539-F0A2-4B64-BB27-1FBA00273AF2}" destId="{E6E7E326-DB7D-41B3-963C-4332C809938A}" srcOrd="1" destOrd="0" presId="urn:microsoft.com/office/officeart/2005/8/layout/vList5"/>
    <dgm:cxn modelId="{1FB10670-DDD2-4267-B17C-5935CCBD2ADA}" type="presParOf" srcId="{258F1539-F0A2-4B64-BB27-1FBA00273AF2}" destId="{C82CA8D3-DB62-4333-A96F-C568801DB121}" srcOrd="2" destOrd="0" presId="urn:microsoft.com/office/officeart/2005/8/layout/vList5"/>
    <dgm:cxn modelId="{248142B8-5FE9-46A0-AA21-BB3FFE1492BE}" type="presParOf" srcId="{C82CA8D3-DB62-4333-A96F-C568801DB121}" destId="{FDD19A64-6C39-4C80-BCF1-D84B00CF4E56}" srcOrd="0" destOrd="0" presId="urn:microsoft.com/office/officeart/2005/8/layout/vList5"/>
    <dgm:cxn modelId="{FEB01C2A-1E8A-45D7-AE50-6E0DD2ED2A37}" type="presParOf" srcId="{258F1539-F0A2-4B64-BB27-1FBA00273AF2}" destId="{28309323-53B9-4623-9563-266562B8D948}" srcOrd="3" destOrd="0" presId="urn:microsoft.com/office/officeart/2005/8/layout/vList5"/>
    <dgm:cxn modelId="{2E5C6054-9A44-4700-BA23-8C0C097D40F2}" type="presParOf" srcId="{258F1539-F0A2-4B64-BB27-1FBA00273AF2}" destId="{25C35DDB-0110-48F0-97B3-C7928EB47243}" srcOrd="4" destOrd="0" presId="urn:microsoft.com/office/officeart/2005/8/layout/vList5"/>
    <dgm:cxn modelId="{9AD8C018-D7E6-4F65-B7C7-F57105A31346}" type="presParOf" srcId="{25C35DDB-0110-48F0-97B3-C7928EB47243}" destId="{6A3C2917-C910-453A-87AD-D9DFA3C24787}" srcOrd="0" destOrd="0" presId="urn:microsoft.com/office/officeart/2005/8/layout/vList5"/>
    <dgm:cxn modelId="{709ABBF7-4AF0-4BD9-B4E0-35B404D177B0}" type="presParOf" srcId="{258F1539-F0A2-4B64-BB27-1FBA00273AF2}" destId="{CCDA03E6-8171-438F-9D82-73DB571A3B74}" srcOrd="5" destOrd="0" presId="urn:microsoft.com/office/officeart/2005/8/layout/vList5"/>
    <dgm:cxn modelId="{BCA7BFB8-E40B-4CA6-88D8-EDF7D080EF1E}" type="presParOf" srcId="{258F1539-F0A2-4B64-BB27-1FBA00273AF2}" destId="{989FDD6F-0363-4D46-89D5-0AB1D683EAF7}" srcOrd="6" destOrd="0" presId="urn:microsoft.com/office/officeart/2005/8/layout/vList5"/>
    <dgm:cxn modelId="{B7813AFB-658C-45E3-96B1-D2A3F872B422}" type="presParOf" srcId="{989FDD6F-0363-4D46-89D5-0AB1D683EAF7}" destId="{979697C7-E99E-4482-8F41-64156BA665D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5CEBF-5016-49FD-866A-B9AF8CA3A70C}" type="doc">
      <dgm:prSet loTypeId="urn:microsoft.com/office/officeart/2005/8/layout/vList5" loCatId="list" qsTypeId="urn:microsoft.com/office/officeart/2005/8/quickstyle/3d3" qsCatId="3D" csTypeId="urn:microsoft.com/office/officeart/2005/8/colors/accent6_5" csCatId="accent6" phldr="1"/>
      <dgm:spPr/>
      <dgm:t>
        <a:bodyPr/>
        <a:lstStyle/>
        <a:p>
          <a:endParaRPr lang="tr-TR"/>
        </a:p>
      </dgm:t>
    </dgm:pt>
    <dgm:pt modelId="{F96E226B-AF34-42F1-AF91-D59789F6EE2B}">
      <dgm:prSet phldrT="[Text]"/>
      <dgm:spPr/>
      <dgm:t>
        <a:bodyPr/>
        <a:lstStyle/>
        <a:p>
          <a:r>
            <a:rPr lang="tr-TR" dirty="0" smtClean="0"/>
            <a:t>Fiziksel İhmal </a:t>
          </a:r>
          <a:endParaRPr lang="tr-TR" dirty="0"/>
        </a:p>
      </dgm:t>
    </dgm:pt>
    <dgm:pt modelId="{6BB2D5E7-8632-4103-881D-E9C3EB3619E1}" type="parTrans" cxnId="{8DA80466-09ED-49C6-B7DD-7C710485EB93}">
      <dgm:prSet/>
      <dgm:spPr/>
      <dgm:t>
        <a:bodyPr/>
        <a:lstStyle/>
        <a:p>
          <a:endParaRPr lang="tr-TR"/>
        </a:p>
      </dgm:t>
    </dgm:pt>
    <dgm:pt modelId="{6E7C5DC2-A67A-42C6-BF4C-A4111A34DA18}" type="sibTrans" cxnId="{8DA80466-09ED-49C6-B7DD-7C710485EB93}">
      <dgm:prSet/>
      <dgm:spPr/>
      <dgm:t>
        <a:bodyPr/>
        <a:lstStyle/>
        <a:p>
          <a:endParaRPr lang="tr-TR"/>
        </a:p>
      </dgm:t>
    </dgm:pt>
    <dgm:pt modelId="{8FFDBCF5-7FAF-497F-8395-A68A1B981C94}">
      <dgm:prSet phldrT="[Text]"/>
      <dgm:spPr/>
      <dgm:t>
        <a:bodyPr/>
        <a:lstStyle/>
        <a:p>
          <a:r>
            <a:rPr lang="tr-TR" dirty="0" smtClean="0"/>
            <a:t>Cinsel İhmal</a:t>
          </a:r>
          <a:endParaRPr lang="tr-TR" dirty="0"/>
        </a:p>
      </dgm:t>
    </dgm:pt>
    <dgm:pt modelId="{03FF63A7-7CF2-42AD-A032-A503251AEE77}" type="parTrans" cxnId="{08A1AE60-0043-4063-B330-F4D486C7219B}">
      <dgm:prSet/>
      <dgm:spPr/>
      <dgm:t>
        <a:bodyPr/>
        <a:lstStyle/>
        <a:p>
          <a:endParaRPr lang="tr-TR"/>
        </a:p>
      </dgm:t>
    </dgm:pt>
    <dgm:pt modelId="{BCF0228F-9999-4FA0-84CE-1FE27E3B1F3A}" type="sibTrans" cxnId="{08A1AE60-0043-4063-B330-F4D486C7219B}">
      <dgm:prSet/>
      <dgm:spPr/>
      <dgm:t>
        <a:bodyPr/>
        <a:lstStyle/>
        <a:p>
          <a:endParaRPr lang="tr-TR"/>
        </a:p>
      </dgm:t>
    </dgm:pt>
    <dgm:pt modelId="{E4B71180-4CC9-4C23-8B1E-41964117A149}">
      <dgm:prSet phldrT="[Text]"/>
      <dgm:spPr/>
      <dgm:t>
        <a:bodyPr/>
        <a:lstStyle/>
        <a:p>
          <a:r>
            <a:rPr lang="tr-TR" dirty="0" smtClean="0"/>
            <a:t>Duygusal İhmal </a:t>
          </a:r>
          <a:endParaRPr lang="tr-TR" dirty="0"/>
        </a:p>
      </dgm:t>
    </dgm:pt>
    <dgm:pt modelId="{DF3A67F5-0E99-4F86-9EE0-1EDE28A64B18}" type="parTrans" cxnId="{8664AC49-D039-4932-A5D3-ECA1E205AF4A}">
      <dgm:prSet/>
      <dgm:spPr/>
      <dgm:t>
        <a:bodyPr/>
        <a:lstStyle/>
        <a:p>
          <a:endParaRPr lang="tr-TR"/>
        </a:p>
      </dgm:t>
    </dgm:pt>
    <dgm:pt modelId="{25FBFEDE-A8AB-4BC0-AB57-E102555736E0}" type="sibTrans" cxnId="{8664AC49-D039-4932-A5D3-ECA1E205AF4A}">
      <dgm:prSet/>
      <dgm:spPr/>
      <dgm:t>
        <a:bodyPr/>
        <a:lstStyle/>
        <a:p>
          <a:endParaRPr lang="tr-TR"/>
        </a:p>
      </dgm:t>
    </dgm:pt>
    <dgm:pt modelId="{0ABB146B-4790-4F90-8D25-26DCC5071BF4}">
      <dgm:prSet/>
      <dgm:spPr/>
      <dgm:t>
        <a:bodyPr/>
        <a:lstStyle/>
        <a:p>
          <a:r>
            <a:rPr lang="tr-TR" dirty="0" smtClean="0"/>
            <a:t>Eğitimsel İhmal</a:t>
          </a:r>
          <a:endParaRPr lang="tr-TR" dirty="0"/>
        </a:p>
      </dgm:t>
    </dgm:pt>
    <dgm:pt modelId="{5AE41863-8DB7-4B16-B311-3D4C39719B59}" type="parTrans" cxnId="{009E87AD-43B2-4F7B-90E8-A70631165116}">
      <dgm:prSet/>
      <dgm:spPr/>
      <dgm:t>
        <a:bodyPr/>
        <a:lstStyle/>
        <a:p>
          <a:endParaRPr lang="tr-TR"/>
        </a:p>
      </dgm:t>
    </dgm:pt>
    <dgm:pt modelId="{1E3BE41A-2C11-4265-8327-F27729E70277}" type="sibTrans" cxnId="{009E87AD-43B2-4F7B-90E8-A70631165116}">
      <dgm:prSet/>
      <dgm:spPr/>
      <dgm:t>
        <a:bodyPr/>
        <a:lstStyle/>
        <a:p>
          <a:endParaRPr lang="tr-TR"/>
        </a:p>
      </dgm:t>
    </dgm:pt>
    <dgm:pt modelId="{258F1539-F0A2-4B64-BB27-1FBA00273AF2}" type="pres">
      <dgm:prSet presAssocID="{7555CEBF-5016-49FD-866A-B9AF8CA3A70C}" presName="Name0" presStyleCnt="0">
        <dgm:presLayoutVars>
          <dgm:dir/>
          <dgm:animLvl val="lvl"/>
          <dgm:resizeHandles val="exact"/>
        </dgm:presLayoutVars>
      </dgm:prSet>
      <dgm:spPr/>
      <dgm:t>
        <a:bodyPr/>
        <a:lstStyle/>
        <a:p>
          <a:endParaRPr lang="tr-TR"/>
        </a:p>
      </dgm:t>
    </dgm:pt>
    <dgm:pt modelId="{9B3BAB7C-6014-4587-B162-086922473765}" type="pres">
      <dgm:prSet presAssocID="{F96E226B-AF34-42F1-AF91-D59789F6EE2B}" presName="linNode" presStyleCnt="0"/>
      <dgm:spPr/>
      <dgm:t>
        <a:bodyPr/>
        <a:lstStyle/>
        <a:p>
          <a:endParaRPr lang="tr-TR"/>
        </a:p>
      </dgm:t>
    </dgm:pt>
    <dgm:pt modelId="{7EB13FB9-25CC-4285-BB6E-ABB138ED5EA3}" type="pres">
      <dgm:prSet presAssocID="{F96E226B-AF34-42F1-AF91-D59789F6EE2B}" presName="parentText" presStyleLbl="node1" presStyleIdx="0" presStyleCnt="4" custScaleX="131313" custScaleY="82721" custLinFactNeighborX="-50505" custLinFactNeighborY="-1342">
        <dgm:presLayoutVars>
          <dgm:chMax val="1"/>
          <dgm:bulletEnabled val="1"/>
        </dgm:presLayoutVars>
      </dgm:prSet>
      <dgm:spPr/>
      <dgm:t>
        <a:bodyPr/>
        <a:lstStyle/>
        <a:p>
          <a:endParaRPr lang="tr-TR"/>
        </a:p>
      </dgm:t>
    </dgm:pt>
    <dgm:pt modelId="{E6E7E326-DB7D-41B3-963C-4332C809938A}" type="pres">
      <dgm:prSet presAssocID="{6E7C5DC2-A67A-42C6-BF4C-A4111A34DA18}" presName="sp" presStyleCnt="0"/>
      <dgm:spPr/>
      <dgm:t>
        <a:bodyPr/>
        <a:lstStyle/>
        <a:p>
          <a:endParaRPr lang="tr-TR"/>
        </a:p>
      </dgm:t>
    </dgm:pt>
    <dgm:pt modelId="{C82CA8D3-DB62-4333-A96F-C568801DB121}" type="pres">
      <dgm:prSet presAssocID="{8FFDBCF5-7FAF-497F-8395-A68A1B981C94}" presName="linNode" presStyleCnt="0"/>
      <dgm:spPr/>
      <dgm:t>
        <a:bodyPr/>
        <a:lstStyle/>
        <a:p>
          <a:endParaRPr lang="tr-TR"/>
        </a:p>
      </dgm:t>
    </dgm:pt>
    <dgm:pt modelId="{FDD19A64-6C39-4C80-BCF1-D84B00CF4E56}" type="pres">
      <dgm:prSet presAssocID="{8FFDBCF5-7FAF-497F-8395-A68A1B981C94}" presName="parentText" presStyleLbl="node1" presStyleIdx="1" presStyleCnt="4" custScaleX="131313" custScaleY="96975" custLinFactNeighborX="27778" custLinFactNeighborY="-3339">
        <dgm:presLayoutVars>
          <dgm:chMax val="1"/>
          <dgm:bulletEnabled val="1"/>
        </dgm:presLayoutVars>
      </dgm:prSet>
      <dgm:spPr/>
      <dgm:t>
        <a:bodyPr/>
        <a:lstStyle/>
        <a:p>
          <a:endParaRPr lang="tr-TR"/>
        </a:p>
      </dgm:t>
    </dgm:pt>
    <dgm:pt modelId="{28309323-53B9-4623-9563-266562B8D948}" type="pres">
      <dgm:prSet presAssocID="{BCF0228F-9999-4FA0-84CE-1FE27E3B1F3A}" presName="sp" presStyleCnt="0"/>
      <dgm:spPr/>
      <dgm:t>
        <a:bodyPr/>
        <a:lstStyle/>
        <a:p>
          <a:endParaRPr lang="tr-TR"/>
        </a:p>
      </dgm:t>
    </dgm:pt>
    <dgm:pt modelId="{25C35DDB-0110-48F0-97B3-C7928EB47243}" type="pres">
      <dgm:prSet presAssocID="{E4B71180-4CC9-4C23-8B1E-41964117A149}" presName="linNode" presStyleCnt="0"/>
      <dgm:spPr/>
      <dgm:t>
        <a:bodyPr/>
        <a:lstStyle/>
        <a:p>
          <a:endParaRPr lang="tr-TR"/>
        </a:p>
      </dgm:t>
    </dgm:pt>
    <dgm:pt modelId="{6A3C2917-C910-453A-87AD-D9DFA3C24787}" type="pres">
      <dgm:prSet presAssocID="{E4B71180-4CC9-4C23-8B1E-41964117A149}" presName="parentText" presStyleLbl="node1" presStyleIdx="2" presStyleCnt="4" custScaleX="130303" custScaleY="94122" custLinFactNeighborX="-50505" custLinFactNeighborY="-540">
        <dgm:presLayoutVars>
          <dgm:chMax val="1"/>
          <dgm:bulletEnabled val="1"/>
        </dgm:presLayoutVars>
      </dgm:prSet>
      <dgm:spPr/>
      <dgm:t>
        <a:bodyPr/>
        <a:lstStyle/>
        <a:p>
          <a:endParaRPr lang="tr-TR"/>
        </a:p>
      </dgm:t>
    </dgm:pt>
    <dgm:pt modelId="{CCDA03E6-8171-438F-9D82-73DB571A3B74}" type="pres">
      <dgm:prSet presAssocID="{25FBFEDE-A8AB-4BC0-AB57-E102555736E0}" presName="sp" presStyleCnt="0"/>
      <dgm:spPr/>
      <dgm:t>
        <a:bodyPr/>
        <a:lstStyle/>
        <a:p>
          <a:endParaRPr lang="tr-TR"/>
        </a:p>
      </dgm:t>
    </dgm:pt>
    <dgm:pt modelId="{989FDD6F-0363-4D46-89D5-0AB1D683EAF7}" type="pres">
      <dgm:prSet presAssocID="{0ABB146B-4790-4F90-8D25-26DCC5071BF4}" presName="linNode" presStyleCnt="0"/>
      <dgm:spPr/>
      <dgm:t>
        <a:bodyPr/>
        <a:lstStyle/>
        <a:p>
          <a:endParaRPr lang="tr-TR"/>
        </a:p>
      </dgm:t>
    </dgm:pt>
    <dgm:pt modelId="{979697C7-E99E-4482-8F41-64156BA665DB}" type="pres">
      <dgm:prSet presAssocID="{0ABB146B-4790-4F90-8D25-26DCC5071BF4}" presName="parentText" presStyleLbl="node1" presStyleIdx="3" presStyleCnt="4" custScaleX="130303" custLinFactNeighborX="27778" custLinFactNeighborY="-4412">
        <dgm:presLayoutVars>
          <dgm:chMax val="1"/>
          <dgm:bulletEnabled val="1"/>
        </dgm:presLayoutVars>
      </dgm:prSet>
      <dgm:spPr/>
      <dgm:t>
        <a:bodyPr/>
        <a:lstStyle/>
        <a:p>
          <a:endParaRPr lang="tr-TR"/>
        </a:p>
      </dgm:t>
    </dgm:pt>
  </dgm:ptLst>
  <dgm:cxnLst>
    <dgm:cxn modelId="{8664AC49-D039-4932-A5D3-ECA1E205AF4A}" srcId="{7555CEBF-5016-49FD-866A-B9AF8CA3A70C}" destId="{E4B71180-4CC9-4C23-8B1E-41964117A149}" srcOrd="2" destOrd="0" parTransId="{DF3A67F5-0E99-4F86-9EE0-1EDE28A64B18}" sibTransId="{25FBFEDE-A8AB-4BC0-AB57-E102555736E0}"/>
    <dgm:cxn modelId="{35D7626C-6D5C-4F9F-98BD-6BECC304A7D9}" type="presOf" srcId="{0ABB146B-4790-4F90-8D25-26DCC5071BF4}" destId="{979697C7-E99E-4482-8F41-64156BA665DB}" srcOrd="0" destOrd="0" presId="urn:microsoft.com/office/officeart/2005/8/layout/vList5"/>
    <dgm:cxn modelId="{AB0396F9-C096-4837-AEF6-838A0DDC64BB}" type="presOf" srcId="{7555CEBF-5016-49FD-866A-B9AF8CA3A70C}" destId="{258F1539-F0A2-4B64-BB27-1FBA00273AF2}" srcOrd="0" destOrd="0" presId="urn:microsoft.com/office/officeart/2005/8/layout/vList5"/>
    <dgm:cxn modelId="{009E87AD-43B2-4F7B-90E8-A70631165116}" srcId="{7555CEBF-5016-49FD-866A-B9AF8CA3A70C}" destId="{0ABB146B-4790-4F90-8D25-26DCC5071BF4}" srcOrd="3" destOrd="0" parTransId="{5AE41863-8DB7-4B16-B311-3D4C39719B59}" sibTransId="{1E3BE41A-2C11-4265-8327-F27729E70277}"/>
    <dgm:cxn modelId="{EB32EDEF-5980-481F-A339-6A29A8F1DE53}" type="presOf" srcId="{E4B71180-4CC9-4C23-8B1E-41964117A149}" destId="{6A3C2917-C910-453A-87AD-D9DFA3C24787}" srcOrd="0" destOrd="0" presId="urn:microsoft.com/office/officeart/2005/8/layout/vList5"/>
    <dgm:cxn modelId="{124B0303-86CA-4C3E-8455-3622066466F0}" type="presOf" srcId="{F96E226B-AF34-42F1-AF91-D59789F6EE2B}" destId="{7EB13FB9-25CC-4285-BB6E-ABB138ED5EA3}" srcOrd="0" destOrd="0" presId="urn:microsoft.com/office/officeart/2005/8/layout/vList5"/>
    <dgm:cxn modelId="{8DA80466-09ED-49C6-B7DD-7C710485EB93}" srcId="{7555CEBF-5016-49FD-866A-B9AF8CA3A70C}" destId="{F96E226B-AF34-42F1-AF91-D59789F6EE2B}" srcOrd="0" destOrd="0" parTransId="{6BB2D5E7-8632-4103-881D-E9C3EB3619E1}" sibTransId="{6E7C5DC2-A67A-42C6-BF4C-A4111A34DA18}"/>
    <dgm:cxn modelId="{08A1AE60-0043-4063-B330-F4D486C7219B}" srcId="{7555CEBF-5016-49FD-866A-B9AF8CA3A70C}" destId="{8FFDBCF5-7FAF-497F-8395-A68A1B981C94}" srcOrd="1" destOrd="0" parTransId="{03FF63A7-7CF2-42AD-A032-A503251AEE77}" sibTransId="{BCF0228F-9999-4FA0-84CE-1FE27E3B1F3A}"/>
    <dgm:cxn modelId="{A69A314B-A162-4CFD-8FE0-164FA5A0882C}" type="presOf" srcId="{8FFDBCF5-7FAF-497F-8395-A68A1B981C94}" destId="{FDD19A64-6C39-4C80-BCF1-D84B00CF4E56}" srcOrd="0" destOrd="0" presId="urn:microsoft.com/office/officeart/2005/8/layout/vList5"/>
    <dgm:cxn modelId="{69078C06-969C-4C93-8C54-340781E1335D}" type="presParOf" srcId="{258F1539-F0A2-4B64-BB27-1FBA00273AF2}" destId="{9B3BAB7C-6014-4587-B162-086922473765}" srcOrd="0" destOrd="0" presId="urn:microsoft.com/office/officeart/2005/8/layout/vList5"/>
    <dgm:cxn modelId="{4D570F4E-9026-4006-BCA8-3F224F77A144}" type="presParOf" srcId="{9B3BAB7C-6014-4587-B162-086922473765}" destId="{7EB13FB9-25CC-4285-BB6E-ABB138ED5EA3}" srcOrd="0" destOrd="0" presId="urn:microsoft.com/office/officeart/2005/8/layout/vList5"/>
    <dgm:cxn modelId="{EBEBD02A-CC1B-4A5A-9336-C001A43072EA}" type="presParOf" srcId="{258F1539-F0A2-4B64-BB27-1FBA00273AF2}" destId="{E6E7E326-DB7D-41B3-963C-4332C809938A}" srcOrd="1" destOrd="0" presId="urn:microsoft.com/office/officeart/2005/8/layout/vList5"/>
    <dgm:cxn modelId="{66ACA672-E3EE-49BD-ACDC-F76DD640E192}" type="presParOf" srcId="{258F1539-F0A2-4B64-BB27-1FBA00273AF2}" destId="{C82CA8D3-DB62-4333-A96F-C568801DB121}" srcOrd="2" destOrd="0" presId="urn:microsoft.com/office/officeart/2005/8/layout/vList5"/>
    <dgm:cxn modelId="{AFAC64C8-2A4F-4969-82A6-0B86BA077601}" type="presParOf" srcId="{C82CA8D3-DB62-4333-A96F-C568801DB121}" destId="{FDD19A64-6C39-4C80-BCF1-D84B00CF4E56}" srcOrd="0" destOrd="0" presId="urn:microsoft.com/office/officeart/2005/8/layout/vList5"/>
    <dgm:cxn modelId="{91024179-DA51-40F8-8B3C-57CA5C1DEAD6}" type="presParOf" srcId="{258F1539-F0A2-4B64-BB27-1FBA00273AF2}" destId="{28309323-53B9-4623-9563-266562B8D948}" srcOrd="3" destOrd="0" presId="urn:microsoft.com/office/officeart/2005/8/layout/vList5"/>
    <dgm:cxn modelId="{02827D22-D870-4989-ADD3-F0F8852C8A67}" type="presParOf" srcId="{258F1539-F0A2-4B64-BB27-1FBA00273AF2}" destId="{25C35DDB-0110-48F0-97B3-C7928EB47243}" srcOrd="4" destOrd="0" presId="urn:microsoft.com/office/officeart/2005/8/layout/vList5"/>
    <dgm:cxn modelId="{83A23BC0-5C6C-4D26-88E7-27281EFF8C66}" type="presParOf" srcId="{25C35DDB-0110-48F0-97B3-C7928EB47243}" destId="{6A3C2917-C910-453A-87AD-D9DFA3C24787}" srcOrd="0" destOrd="0" presId="urn:microsoft.com/office/officeart/2005/8/layout/vList5"/>
    <dgm:cxn modelId="{16386CF9-07C6-4B4A-B8CA-167F3AA45202}" type="presParOf" srcId="{258F1539-F0A2-4B64-BB27-1FBA00273AF2}" destId="{CCDA03E6-8171-438F-9D82-73DB571A3B74}" srcOrd="5" destOrd="0" presId="urn:microsoft.com/office/officeart/2005/8/layout/vList5"/>
    <dgm:cxn modelId="{BFB0CBA3-18D4-4404-B606-4BE93CC953FB}" type="presParOf" srcId="{258F1539-F0A2-4B64-BB27-1FBA00273AF2}" destId="{989FDD6F-0363-4D46-89D5-0AB1D683EAF7}" srcOrd="6" destOrd="0" presId="urn:microsoft.com/office/officeart/2005/8/layout/vList5"/>
    <dgm:cxn modelId="{FFE39491-206D-489E-8653-7432859688BA}" type="presParOf" srcId="{989FDD6F-0363-4D46-89D5-0AB1D683EAF7}" destId="{979697C7-E99E-4482-8F41-64156BA665D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6EE865F-739C-486F-B428-14C21DDB82B1}" type="doc">
      <dgm:prSet loTypeId="urn:microsoft.com/office/officeart/2005/8/layout/cycle6" loCatId="cycle" qsTypeId="urn:microsoft.com/office/officeart/2005/8/quickstyle/3d3" qsCatId="3D" csTypeId="urn:microsoft.com/office/officeart/2005/8/colors/colorful2" csCatId="colorful" phldr="1"/>
      <dgm:spPr/>
      <dgm:t>
        <a:bodyPr/>
        <a:lstStyle/>
        <a:p>
          <a:endParaRPr lang="tr-TR"/>
        </a:p>
      </dgm:t>
    </dgm:pt>
    <dgm:pt modelId="{9D342F42-D647-4F33-A4DD-A47AF23CE9DD}">
      <dgm:prSet phldrT="[Metin]"/>
      <dgm:spPr>
        <a:solidFill>
          <a:schemeClr val="accent5">
            <a:lumMod val="75000"/>
          </a:schemeClr>
        </a:solidFill>
      </dgm:spPr>
      <dgm:t>
        <a:bodyPr/>
        <a:lstStyle/>
        <a:p>
          <a:r>
            <a:rPr lang="tr-TR" b="1" dirty="0" smtClean="0">
              <a:latin typeface="Verdana" pitchFamily="34" charset="0"/>
              <a:ea typeface="MS Gothic" pitchFamily="49" charset="-128"/>
            </a:rPr>
            <a:t>Bildirimde bulunun</a:t>
          </a:r>
          <a:endParaRPr lang="tr-TR" dirty="0"/>
        </a:p>
      </dgm:t>
    </dgm:pt>
    <dgm:pt modelId="{28344BB2-EBB5-4D62-9F26-4589BFDFEEDF}" type="parTrans" cxnId="{D1BA87BC-0953-4F16-83C9-53C98BE6741B}">
      <dgm:prSet/>
      <dgm:spPr/>
      <dgm:t>
        <a:bodyPr/>
        <a:lstStyle/>
        <a:p>
          <a:endParaRPr lang="tr-TR"/>
        </a:p>
      </dgm:t>
    </dgm:pt>
    <dgm:pt modelId="{02994E82-B8E6-4371-81BB-03A9714949E5}" type="sibTrans" cxnId="{D1BA87BC-0953-4F16-83C9-53C98BE6741B}">
      <dgm:prSet/>
      <dgm:spPr>
        <a:ln w="25400"/>
      </dgm:spPr>
      <dgm:t>
        <a:bodyPr/>
        <a:lstStyle/>
        <a:p>
          <a:endParaRPr lang="tr-TR"/>
        </a:p>
      </dgm:t>
    </dgm:pt>
    <dgm:pt modelId="{AE3E98C7-5FB6-457B-9082-7ECFB4AC49BD}">
      <dgm:prSet phldrT="[Metin]"/>
      <dgm:spPr/>
      <dgm:t>
        <a:bodyPr/>
        <a:lstStyle/>
        <a:p>
          <a:r>
            <a:rPr lang="tr-TR" b="1" dirty="0" smtClean="0">
              <a:latin typeface="Verdana" pitchFamily="34" charset="0"/>
              <a:ea typeface="MS Gothic" pitchFamily="49" charset="-128"/>
            </a:rPr>
            <a:t>Çocuğa yardım edin</a:t>
          </a:r>
          <a:endParaRPr lang="tr-TR" dirty="0"/>
        </a:p>
      </dgm:t>
    </dgm:pt>
    <dgm:pt modelId="{2C38E288-E191-4245-9A39-7186D808B5EE}" type="parTrans" cxnId="{FFF2D717-CA0E-41D0-B5D8-093A7C8A91A1}">
      <dgm:prSet/>
      <dgm:spPr/>
      <dgm:t>
        <a:bodyPr/>
        <a:lstStyle/>
        <a:p>
          <a:endParaRPr lang="tr-TR"/>
        </a:p>
      </dgm:t>
    </dgm:pt>
    <dgm:pt modelId="{62C5780E-D78D-4A78-B4C2-47ADD4018BF6}" type="sibTrans" cxnId="{FFF2D717-CA0E-41D0-B5D8-093A7C8A91A1}">
      <dgm:prSet/>
      <dgm:spPr>
        <a:ln w="25400"/>
      </dgm:spPr>
      <dgm:t>
        <a:bodyPr/>
        <a:lstStyle/>
        <a:p>
          <a:endParaRPr lang="tr-TR"/>
        </a:p>
      </dgm:t>
    </dgm:pt>
    <dgm:pt modelId="{8B9D4261-3293-4CDA-8448-EF7F315FFE37}">
      <dgm:prSet phldrT="[Metin]" custT="1"/>
      <dgm:spPr/>
      <dgm:t>
        <a:bodyPr/>
        <a:lstStyle/>
        <a:p>
          <a:r>
            <a:rPr lang="tr-TR" sz="2400" b="1" dirty="0" smtClean="0">
              <a:latin typeface="Verdana" pitchFamily="34" charset="0"/>
              <a:ea typeface="MS Gothic" pitchFamily="49" charset="-128"/>
            </a:rPr>
            <a:t>Çocuğu istismar ortamından en kısa sürede uzaklaştırın</a:t>
          </a:r>
          <a:endParaRPr lang="tr-TR" sz="2400" dirty="0"/>
        </a:p>
      </dgm:t>
    </dgm:pt>
    <dgm:pt modelId="{261ED561-30B6-420D-9FB9-B393F9F87E83}" type="sibTrans" cxnId="{04A385DE-A4EC-40A0-9B0B-335957222034}">
      <dgm:prSet/>
      <dgm:spPr>
        <a:ln w="25400"/>
      </dgm:spPr>
      <dgm:t>
        <a:bodyPr/>
        <a:lstStyle/>
        <a:p>
          <a:endParaRPr lang="tr-TR"/>
        </a:p>
      </dgm:t>
    </dgm:pt>
    <dgm:pt modelId="{333E6497-4ACF-48B9-972A-A8E3AABC064A}" type="parTrans" cxnId="{04A385DE-A4EC-40A0-9B0B-335957222034}">
      <dgm:prSet/>
      <dgm:spPr/>
      <dgm:t>
        <a:bodyPr/>
        <a:lstStyle/>
        <a:p>
          <a:endParaRPr lang="tr-TR"/>
        </a:p>
      </dgm:t>
    </dgm:pt>
    <dgm:pt modelId="{55F81CF6-BBB3-4211-A70F-33A05F9CC2A5}" type="pres">
      <dgm:prSet presAssocID="{B6EE865F-739C-486F-B428-14C21DDB82B1}" presName="cycle" presStyleCnt="0">
        <dgm:presLayoutVars>
          <dgm:dir/>
          <dgm:resizeHandles val="exact"/>
        </dgm:presLayoutVars>
      </dgm:prSet>
      <dgm:spPr/>
      <dgm:t>
        <a:bodyPr/>
        <a:lstStyle/>
        <a:p>
          <a:endParaRPr lang="tr-TR"/>
        </a:p>
      </dgm:t>
    </dgm:pt>
    <dgm:pt modelId="{C105AF42-80BE-497E-B69E-EC41536708F9}" type="pres">
      <dgm:prSet presAssocID="{8B9D4261-3293-4CDA-8448-EF7F315FFE37}" presName="node" presStyleLbl="node1" presStyleIdx="0" presStyleCnt="3" custScaleX="150773" custScaleY="95716">
        <dgm:presLayoutVars>
          <dgm:bulletEnabled val="1"/>
        </dgm:presLayoutVars>
      </dgm:prSet>
      <dgm:spPr/>
      <dgm:t>
        <a:bodyPr/>
        <a:lstStyle/>
        <a:p>
          <a:endParaRPr lang="tr-TR"/>
        </a:p>
      </dgm:t>
    </dgm:pt>
    <dgm:pt modelId="{8546FAC3-B975-4F24-B038-FBD85D8D6B92}" type="pres">
      <dgm:prSet presAssocID="{8B9D4261-3293-4CDA-8448-EF7F315FFE37}" presName="spNode" presStyleCnt="0"/>
      <dgm:spPr/>
    </dgm:pt>
    <dgm:pt modelId="{D3DE421C-29C4-42C7-BF8D-E05302643A1F}" type="pres">
      <dgm:prSet presAssocID="{261ED561-30B6-420D-9FB9-B393F9F87E83}" presName="sibTrans" presStyleLbl="sibTrans1D1" presStyleIdx="0" presStyleCnt="3"/>
      <dgm:spPr/>
      <dgm:t>
        <a:bodyPr/>
        <a:lstStyle/>
        <a:p>
          <a:endParaRPr lang="tr-TR"/>
        </a:p>
      </dgm:t>
    </dgm:pt>
    <dgm:pt modelId="{F25C9740-731A-4EC1-9E72-BB022ED09B83}" type="pres">
      <dgm:prSet presAssocID="{9D342F42-D647-4F33-A4DD-A47AF23CE9DD}" presName="node" presStyleLbl="node1" presStyleIdx="1" presStyleCnt="3" custRadScaleRad="98864" custRadScaleInc="-2844">
        <dgm:presLayoutVars>
          <dgm:bulletEnabled val="1"/>
        </dgm:presLayoutVars>
      </dgm:prSet>
      <dgm:spPr/>
      <dgm:t>
        <a:bodyPr/>
        <a:lstStyle/>
        <a:p>
          <a:endParaRPr lang="tr-TR"/>
        </a:p>
      </dgm:t>
    </dgm:pt>
    <dgm:pt modelId="{01BF8F20-9410-43EE-AEC8-0B62399A764F}" type="pres">
      <dgm:prSet presAssocID="{9D342F42-D647-4F33-A4DD-A47AF23CE9DD}" presName="spNode" presStyleCnt="0"/>
      <dgm:spPr/>
    </dgm:pt>
    <dgm:pt modelId="{BFBA1957-9D86-4DE0-8F28-D467CF866564}" type="pres">
      <dgm:prSet presAssocID="{02994E82-B8E6-4371-81BB-03A9714949E5}" presName="sibTrans" presStyleLbl="sibTrans1D1" presStyleIdx="1" presStyleCnt="3"/>
      <dgm:spPr/>
      <dgm:t>
        <a:bodyPr/>
        <a:lstStyle/>
        <a:p>
          <a:endParaRPr lang="tr-TR"/>
        </a:p>
      </dgm:t>
    </dgm:pt>
    <dgm:pt modelId="{617C222B-6430-4683-B187-D09ADD3395D3}" type="pres">
      <dgm:prSet presAssocID="{AE3E98C7-5FB6-457B-9082-7ECFB4AC49BD}" presName="node" presStyleLbl="node1" presStyleIdx="2" presStyleCnt="3">
        <dgm:presLayoutVars>
          <dgm:bulletEnabled val="1"/>
        </dgm:presLayoutVars>
      </dgm:prSet>
      <dgm:spPr/>
      <dgm:t>
        <a:bodyPr/>
        <a:lstStyle/>
        <a:p>
          <a:endParaRPr lang="tr-TR"/>
        </a:p>
      </dgm:t>
    </dgm:pt>
    <dgm:pt modelId="{6CE030A7-7BBD-4AEA-930B-842C903F357E}" type="pres">
      <dgm:prSet presAssocID="{AE3E98C7-5FB6-457B-9082-7ECFB4AC49BD}" presName="spNode" presStyleCnt="0"/>
      <dgm:spPr/>
    </dgm:pt>
    <dgm:pt modelId="{1DB34AFF-D252-4DF5-A956-831D9AACBC08}" type="pres">
      <dgm:prSet presAssocID="{62C5780E-D78D-4A78-B4C2-47ADD4018BF6}" presName="sibTrans" presStyleLbl="sibTrans1D1" presStyleIdx="2" presStyleCnt="3"/>
      <dgm:spPr/>
      <dgm:t>
        <a:bodyPr/>
        <a:lstStyle/>
        <a:p>
          <a:endParaRPr lang="tr-TR"/>
        </a:p>
      </dgm:t>
    </dgm:pt>
  </dgm:ptLst>
  <dgm:cxnLst>
    <dgm:cxn modelId="{04A385DE-A4EC-40A0-9B0B-335957222034}" srcId="{B6EE865F-739C-486F-B428-14C21DDB82B1}" destId="{8B9D4261-3293-4CDA-8448-EF7F315FFE37}" srcOrd="0" destOrd="0" parTransId="{333E6497-4ACF-48B9-972A-A8E3AABC064A}" sibTransId="{261ED561-30B6-420D-9FB9-B393F9F87E83}"/>
    <dgm:cxn modelId="{A63CCDB6-C051-47D1-ABCE-324688E938B7}" type="presOf" srcId="{AE3E98C7-5FB6-457B-9082-7ECFB4AC49BD}" destId="{617C222B-6430-4683-B187-D09ADD3395D3}" srcOrd="0" destOrd="0" presId="urn:microsoft.com/office/officeart/2005/8/layout/cycle6"/>
    <dgm:cxn modelId="{BA420985-4FB5-40BE-9B2F-8D4611B3D6B8}" type="presOf" srcId="{B6EE865F-739C-486F-B428-14C21DDB82B1}" destId="{55F81CF6-BBB3-4211-A70F-33A05F9CC2A5}" srcOrd="0" destOrd="0" presId="urn:microsoft.com/office/officeart/2005/8/layout/cycle6"/>
    <dgm:cxn modelId="{FFF2D717-CA0E-41D0-B5D8-093A7C8A91A1}" srcId="{B6EE865F-739C-486F-B428-14C21DDB82B1}" destId="{AE3E98C7-5FB6-457B-9082-7ECFB4AC49BD}" srcOrd="2" destOrd="0" parTransId="{2C38E288-E191-4245-9A39-7186D808B5EE}" sibTransId="{62C5780E-D78D-4A78-B4C2-47ADD4018BF6}"/>
    <dgm:cxn modelId="{1C629B78-56DB-4DF7-95D9-2A73DF509D44}" type="presOf" srcId="{261ED561-30B6-420D-9FB9-B393F9F87E83}" destId="{D3DE421C-29C4-42C7-BF8D-E05302643A1F}" srcOrd="0" destOrd="0" presId="urn:microsoft.com/office/officeart/2005/8/layout/cycle6"/>
    <dgm:cxn modelId="{F5723A00-DCD5-4FCF-9098-102B1750691A}" type="presOf" srcId="{62C5780E-D78D-4A78-B4C2-47ADD4018BF6}" destId="{1DB34AFF-D252-4DF5-A956-831D9AACBC08}" srcOrd="0" destOrd="0" presId="urn:microsoft.com/office/officeart/2005/8/layout/cycle6"/>
    <dgm:cxn modelId="{3DFE9FFD-239D-42F9-87AB-47F3B1528BBF}" type="presOf" srcId="{8B9D4261-3293-4CDA-8448-EF7F315FFE37}" destId="{C105AF42-80BE-497E-B69E-EC41536708F9}" srcOrd="0" destOrd="0" presId="urn:microsoft.com/office/officeart/2005/8/layout/cycle6"/>
    <dgm:cxn modelId="{E5CB6FA2-91A4-46A0-A957-327C55C86D98}" type="presOf" srcId="{9D342F42-D647-4F33-A4DD-A47AF23CE9DD}" destId="{F25C9740-731A-4EC1-9E72-BB022ED09B83}" srcOrd="0" destOrd="0" presId="urn:microsoft.com/office/officeart/2005/8/layout/cycle6"/>
    <dgm:cxn modelId="{D1BA87BC-0953-4F16-83C9-53C98BE6741B}" srcId="{B6EE865F-739C-486F-B428-14C21DDB82B1}" destId="{9D342F42-D647-4F33-A4DD-A47AF23CE9DD}" srcOrd="1" destOrd="0" parTransId="{28344BB2-EBB5-4D62-9F26-4589BFDFEEDF}" sibTransId="{02994E82-B8E6-4371-81BB-03A9714949E5}"/>
    <dgm:cxn modelId="{A4E9CD95-2AD8-418B-AF6D-05ECEE67A888}" type="presOf" srcId="{02994E82-B8E6-4371-81BB-03A9714949E5}" destId="{BFBA1957-9D86-4DE0-8F28-D467CF866564}" srcOrd="0" destOrd="0" presId="urn:microsoft.com/office/officeart/2005/8/layout/cycle6"/>
    <dgm:cxn modelId="{7EBD6C50-AE4E-46DD-8C47-0802BCAABDC7}" type="presParOf" srcId="{55F81CF6-BBB3-4211-A70F-33A05F9CC2A5}" destId="{C105AF42-80BE-497E-B69E-EC41536708F9}" srcOrd="0" destOrd="0" presId="urn:microsoft.com/office/officeart/2005/8/layout/cycle6"/>
    <dgm:cxn modelId="{7F1A8BB7-5501-4CB6-B87D-7BEBDFDD3296}" type="presParOf" srcId="{55F81CF6-BBB3-4211-A70F-33A05F9CC2A5}" destId="{8546FAC3-B975-4F24-B038-FBD85D8D6B92}" srcOrd="1" destOrd="0" presId="urn:microsoft.com/office/officeart/2005/8/layout/cycle6"/>
    <dgm:cxn modelId="{133BC10A-056E-40D1-9887-B3A243F3F387}" type="presParOf" srcId="{55F81CF6-BBB3-4211-A70F-33A05F9CC2A5}" destId="{D3DE421C-29C4-42C7-BF8D-E05302643A1F}" srcOrd="2" destOrd="0" presId="urn:microsoft.com/office/officeart/2005/8/layout/cycle6"/>
    <dgm:cxn modelId="{CD818224-08A8-4418-8C0F-7786DC44E609}" type="presParOf" srcId="{55F81CF6-BBB3-4211-A70F-33A05F9CC2A5}" destId="{F25C9740-731A-4EC1-9E72-BB022ED09B83}" srcOrd="3" destOrd="0" presId="urn:microsoft.com/office/officeart/2005/8/layout/cycle6"/>
    <dgm:cxn modelId="{727998D7-8104-4B7D-A741-6E8154E22D17}" type="presParOf" srcId="{55F81CF6-BBB3-4211-A70F-33A05F9CC2A5}" destId="{01BF8F20-9410-43EE-AEC8-0B62399A764F}" srcOrd="4" destOrd="0" presId="urn:microsoft.com/office/officeart/2005/8/layout/cycle6"/>
    <dgm:cxn modelId="{90786EA2-C61A-46B5-93A1-65AB6A6CDC20}" type="presParOf" srcId="{55F81CF6-BBB3-4211-A70F-33A05F9CC2A5}" destId="{BFBA1957-9D86-4DE0-8F28-D467CF866564}" srcOrd="5" destOrd="0" presId="urn:microsoft.com/office/officeart/2005/8/layout/cycle6"/>
    <dgm:cxn modelId="{3D344677-5AAE-41F2-8E83-B31D9C42F247}" type="presParOf" srcId="{55F81CF6-BBB3-4211-A70F-33A05F9CC2A5}" destId="{617C222B-6430-4683-B187-D09ADD3395D3}" srcOrd="6" destOrd="0" presId="urn:microsoft.com/office/officeart/2005/8/layout/cycle6"/>
    <dgm:cxn modelId="{4ABA6C8C-5B65-4EA0-8D26-2489494A21F4}" type="presParOf" srcId="{55F81CF6-BBB3-4211-A70F-33A05F9CC2A5}" destId="{6CE030A7-7BBD-4AEA-930B-842C903F357E}" srcOrd="7" destOrd="0" presId="urn:microsoft.com/office/officeart/2005/8/layout/cycle6"/>
    <dgm:cxn modelId="{D7202DA8-1D58-4645-BF50-F9E8F77294BA}" type="presParOf" srcId="{55F81CF6-BBB3-4211-A70F-33A05F9CC2A5}" destId="{1DB34AFF-D252-4DF5-A956-831D9AACBC08}"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E838FF-0785-42F5-ADCD-06A47D10648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4E39EF8B-1257-42C6-BB5B-F1155D5183D0}">
      <dgm:prSet phldrT="[Metin]" custT="1"/>
      <dgm:spPr>
        <a:solidFill>
          <a:schemeClr val="accent5">
            <a:lumMod val="60000"/>
            <a:lumOff val="40000"/>
          </a:schemeClr>
        </a:solidFill>
        <a:ln>
          <a:solidFill>
            <a:schemeClr val="tx2">
              <a:lumMod val="60000"/>
              <a:lumOff val="40000"/>
            </a:schemeClr>
          </a:solidFill>
        </a:ln>
      </dgm:spPr>
      <dgm:t>
        <a:bodyPr/>
        <a:lstStyle/>
        <a:p>
          <a:r>
            <a:rPr lang="tr-TR" sz="2800" b="1" dirty="0" smtClean="0">
              <a:solidFill>
                <a:schemeClr val="tx2"/>
              </a:solidFill>
            </a:rPr>
            <a:t>BİLDİRİM YÜKÜMLÜLÜĞÜ</a:t>
          </a:r>
        </a:p>
      </dgm:t>
    </dgm:pt>
    <dgm:pt modelId="{257E4051-DC56-444B-B486-4D6CE83CDA9C}" type="parTrans" cxnId="{93602895-D99E-4B3F-A4A9-067BB188B4F9}">
      <dgm:prSet/>
      <dgm:spPr/>
      <dgm:t>
        <a:bodyPr/>
        <a:lstStyle/>
        <a:p>
          <a:endParaRPr lang="tr-TR"/>
        </a:p>
      </dgm:t>
    </dgm:pt>
    <dgm:pt modelId="{316C0122-74A0-4AA4-BA32-64F9E7AD79FE}" type="sibTrans" cxnId="{93602895-D99E-4B3F-A4A9-067BB188B4F9}">
      <dgm:prSet/>
      <dgm:spPr/>
      <dgm:t>
        <a:bodyPr/>
        <a:lstStyle/>
        <a:p>
          <a:endParaRPr lang="tr-TR"/>
        </a:p>
      </dgm:t>
    </dgm:pt>
    <dgm:pt modelId="{88FC8249-E62B-4FD2-9FFC-BFB27030109E}">
      <dgm:prSet phldrT="[Metin]" custT="1"/>
      <dgm:spPr>
        <a:solidFill>
          <a:schemeClr val="accent5">
            <a:lumMod val="20000"/>
            <a:lumOff val="80000"/>
            <a:alpha val="90000"/>
          </a:schemeClr>
        </a:solidFill>
      </dgm:spPr>
      <dgm:t>
        <a:bodyPr/>
        <a:lstStyle/>
        <a:p>
          <a:r>
            <a:rPr lang="tr-TR" sz="2400" b="1" dirty="0" smtClean="0">
              <a:solidFill>
                <a:schemeClr val="tx2"/>
              </a:solidFill>
            </a:rPr>
            <a:t>Suçu bildirme</a:t>
          </a:r>
        </a:p>
        <a:p>
          <a:r>
            <a:rPr lang="tr-TR" sz="2400" b="0" dirty="0" smtClean="0">
              <a:solidFill>
                <a:schemeClr val="tx2"/>
              </a:solidFill>
            </a:rPr>
            <a:t>TCK 278., 279., 280. maddeler   </a:t>
          </a:r>
          <a:endParaRPr lang="tr-TR" sz="2400" b="0" dirty="0">
            <a:solidFill>
              <a:schemeClr val="tx2"/>
            </a:solidFill>
          </a:endParaRPr>
        </a:p>
      </dgm:t>
    </dgm:pt>
    <dgm:pt modelId="{08503231-1524-4B4C-99B2-A4302DD82AB5}" type="parTrans" cxnId="{423D6A58-515F-440B-894D-5B1DBEA0F7C5}">
      <dgm:prSet/>
      <dgm:spPr/>
      <dgm:t>
        <a:bodyPr/>
        <a:lstStyle/>
        <a:p>
          <a:endParaRPr lang="tr-TR" dirty="0"/>
        </a:p>
      </dgm:t>
    </dgm:pt>
    <dgm:pt modelId="{7853323F-4D6C-44C3-85FA-8EEDA38638FA}" type="sibTrans" cxnId="{423D6A58-515F-440B-894D-5B1DBEA0F7C5}">
      <dgm:prSet/>
      <dgm:spPr/>
      <dgm:t>
        <a:bodyPr/>
        <a:lstStyle/>
        <a:p>
          <a:endParaRPr lang="tr-TR"/>
        </a:p>
      </dgm:t>
    </dgm:pt>
    <dgm:pt modelId="{8FA1B4CF-C55A-453F-B396-C96548CB60C4}">
      <dgm:prSet phldrT="[Metin]" custT="1"/>
      <dgm:spPr>
        <a:solidFill>
          <a:schemeClr val="accent5">
            <a:lumMod val="20000"/>
            <a:lumOff val="80000"/>
            <a:alpha val="90000"/>
          </a:schemeClr>
        </a:solidFill>
      </dgm:spPr>
      <dgm:t>
        <a:bodyPr/>
        <a:lstStyle/>
        <a:p>
          <a:pPr algn="ctr"/>
          <a:r>
            <a:rPr lang="tr-TR" sz="2400" b="1" dirty="0" smtClean="0">
              <a:solidFill>
                <a:schemeClr val="tx2"/>
              </a:solidFill>
            </a:rPr>
            <a:t>Korunma gereksinimini bildirme</a:t>
          </a:r>
        </a:p>
        <a:p>
          <a:pPr algn="ctr"/>
          <a:r>
            <a:rPr lang="tr-TR" sz="2400" b="0" dirty="0" smtClean="0">
              <a:solidFill>
                <a:schemeClr val="accent1">
                  <a:lumMod val="50000"/>
                </a:schemeClr>
              </a:solidFill>
            </a:rPr>
            <a:t>TCK  98. madde </a:t>
          </a:r>
        </a:p>
        <a:p>
          <a:pPr algn="ctr"/>
          <a:r>
            <a:rPr lang="tr-TR" sz="2400" b="0" dirty="0" smtClean="0">
              <a:solidFill>
                <a:schemeClr val="accent1">
                  <a:lumMod val="50000"/>
                </a:schemeClr>
              </a:solidFill>
            </a:rPr>
            <a:t>SHÇEK  Kanunu 21. madde</a:t>
          </a:r>
        </a:p>
        <a:p>
          <a:pPr algn="ctr"/>
          <a:r>
            <a:rPr lang="tr-TR" sz="2400" b="0" dirty="0" smtClean="0">
              <a:solidFill>
                <a:schemeClr val="accent1">
                  <a:lumMod val="50000"/>
                </a:schemeClr>
              </a:solidFill>
            </a:rPr>
            <a:t>Çocuk Koruma Kanunu 6. madde</a:t>
          </a:r>
          <a:endParaRPr lang="tr-TR" sz="2400" b="0" dirty="0">
            <a:solidFill>
              <a:schemeClr val="accent1">
                <a:lumMod val="50000"/>
              </a:schemeClr>
            </a:solidFill>
          </a:endParaRPr>
        </a:p>
      </dgm:t>
    </dgm:pt>
    <dgm:pt modelId="{70241B76-C638-46EF-B338-DD16EFD64CD7}" type="parTrans" cxnId="{AE8E9129-5B79-49CC-A963-83F621A1130C}">
      <dgm:prSet/>
      <dgm:spPr/>
      <dgm:t>
        <a:bodyPr/>
        <a:lstStyle/>
        <a:p>
          <a:endParaRPr lang="tr-TR" dirty="0"/>
        </a:p>
      </dgm:t>
    </dgm:pt>
    <dgm:pt modelId="{5C5EEF9E-A97B-4781-A601-E8F8AD048429}" type="sibTrans" cxnId="{AE8E9129-5B79-49CC-A963-83F621A1130C}">
      <dgm:prSet/>
      <dgm:spPr/>
      <dgm:t>
        <a:bodyPr/>
        <a:lstStyle/>
        <a:p>
          <a:endParaRPr lang="tr-TR"/>
        </a:p>
      </dgm:t>
    </dgm:pt>
    <dgm:pt modelId="{B7427077-0FC5-486E-96AB-AC89927D124E}" type="pres">
      <dgm:prSet presAssocID="{C6E838FF-0785-42F5-ADCD-06A47D10648E}" presName="diagram" presStyleCnt="0">
        <dgm:presLayoutVars>
          <dgm:chPref val="1"/>
          <dgm:dir/>
          <dgm:animOne val="branch"/>
          <dgm:animLvl val="lvl"/>
          <dgm:resizeHandles/>
        </dgm:presLayoutVars>
      </dgm:prSet>
      <dgm:spPr/>
      <dgm:t>
        <a:bodyPr/>
        <a:lstStyle/>
        <a:p>
          <a:endParaRPr lang="tr-TR"/>
        </a:p>
      </dgm:t>
    </dgm:pt>
    <dgm:pt modelId="{1BFC7F33-596C-41D2-96C4-491A92425554}" type="pres">
      <dgm:prSet presAssocID="{4E39EF8B-1257-42C6-BB5B-F1155D5183D0}" presName="root" presStyleCnt="0"/>
      <dgm:spPr/>
    </dgm:pt>
    <dgm:pt modelId="{C80BB602-E246-4B5B-9082-2874C6B2F269}" type="pres">
      <dgm:prSet presAssocID="{4E39EF8B-1257-42C6-BB5B-F1155D5183D0}" presName="rootComposite" presStyleCnt="0"/>
      <dgm:spPr/>
    </dgm:pt>
    <dgm:pt modelId="{D1FF99B4-9769-4AD9-B366-A55F3A86B647}" type="pres">
      <dgm:prSet presAssocID="{4E39EF8B-1257-42C6-BB5B-F1155D5183D0}" presName="rootText" presStyleLbl="node1" presStyleIdx="0" presStyleCnt="1" custScaleX="244360"/>
      <dgm:spPr/>
      <dgm:t>
        <a:bodyPr/>
        <a:lstStyle/>
        <a:p>
          <a:endParaRPr lang="tr-TR"/>
        </a:p>
      </dgm:t>
    </dgm:pt>
    <dgm:pt modelId="{D94B1ADF-0E29-4463-ABFF-9FB8B4EE2DF5}" type="pres">
      <dgm:prSet presAssocID="{4E39EF8B-1257-42C6-BB5B-F1155D5183D0}" presName="rootConnector" presStyleLbl="node1" presStyleIdx="0" presStyleCnt="1"/>
      <dgm:spPr/>
      <dgm:t>
        <a:bodyPr/>
        <a:lstStyle/>
        <a:p>
          <a:endParaRPr lang="tr-TR"/>
        </a:p>
      </dgm:t>
    </dgm:pt>
    <dgm:pt modelId="{D0F97CCF-70D6-4C42-95BA-041602AEF72E}" type="pres">
      <dgm:prSet presAssocID="{4E39EF8B-1257-42C6-BB5B-F1155D5183D0}" presName="childShape" presStyleCnt="0"/>
      <dgm:spPr/>
    </dgm:pt>
    <dgm:pt modelId="{B3D65655-183A-47C6-B1E4-1C7B75E1647D}" type="pres">
      <dgm:prSet presAssocID="{08503231-1524-4B4C-99B2-A4302DD82AB5}" presName="Name13" presStyleLbl="parChTrans1D2" presStyleIdx="0" presStyleCnt="2"/>
      <dgm:spPr/>
      <dgm:t>
        <a:bodyPr/>
        <a:lstStyle/>
        <a:p>
          <a:endParaRPr lang="tr-TR"/>
        </a:p>
      </dgm:t>
    </dgm:pt>
    <dgm:pt modelId="{BE875694-A60A-49F3-BCFD-2CA0987E6FC8}" type="pres">
      <dgm:prSet presAssocID="{88FC8249-E62B-4FD2-9FFC-BFB27030109E}" presName="childText" presStyleLbl="bgAcc1" presStyleIdx="0" presStyleCnt="2" custScaleX="205451" custLinFactNeighborX="1131" custLinFactNeighborY="80">
        <dgm:presLayoutVars>
          <dgm:bulletEnabled val="1"/>
        </dgm:presLayoutVars>
      </dgm:prSet>
      <dgm:spPr/>
      <dgm:t>
        <a:bodyPr/>
        <a:lstStyle/>
        <a:p>
          <a:endParaRPr lang="tr-TR"/>
        </a:p>
      </dgm:t>
    </dgm:pt>
    <dgm:pt modelId="{A997C40A-1BAB-4766-8D10-D4E8FFBEF3E3}" type="pres">
      <dgm:prSet presAssocID="{70241B76-C638-46EF-B338-DD16EFD64CD7}" presName="Name13" presStyleLbl="parChTrans1D2" presStyleIdx="1" presStyleCnt="2"/>
      <dgm:spPr/>
      <dgm:t>
        <a:bodyPr/>
        <a:lstStyle/>
        <a:p>
          <a:endParaRPr lang="tr-TR"/>
        </a:p>
      </dgm:t>
    </dgm:pt>
    <dgm:pt modelId="{A1132795-E7B1-4334-AECA-8EA6587515ED}" type="pres">
      <dgm:prSet presAssocID="{8FA1B4CF-C55A-453F-B396-C96548CB60C4}" presName="childText" presStyleLbl="bgAcc1" presStyleIdx="1" presStyleCnt="2" custScaleX="205879" custScaleY="125450">
        <dgm:presLayoutVars>
          <dgm:bulletEnabled val="1"/>
        </dgm:presLayoutVars>
      </dgm:prSet>
      <dgm:spPr/>
      <dgm:t>
        <a:bodyPr/>
        <a:lstStyle/>
        <a:p>
          <a:endParaRPr lang="tr-TR"/>
        </a:p>
      </dgm:t>
    </dgm:pt>
  </dgm:ptLst>
  <dgm:cxnLst>
    <dgm:cxn modelId="{AF696F8F-B9E9-4422-B0E7-7FC5B846AF99}" type="presOf" srcId="{70241B76-C638-46EF-B338-DD16EFD64CD7}" destId="{A997C40A-1BAB-4766-8D10-D4E8FFBEF3E3}" srcOrd="0" destOrd="0" presId="urn:microsoft.com/office/officeart/2005/8/layout/hierarchy3"/>
    <dgm:cxn modelId="{85F68375-9F8F-4254-A0DA-E9A1F7ABA7D5}" type="presOf" srcId="{4E39EF8B-1257-42C6-BB5B-F1155D5183D0}" destId="{D1FF99B4-9769-4AD9-B366-A55F3A86B647}" srcOrd="0" destOrd="0" presId="urn:microsoft.com/office/officeart/2005/8/layout/hierarchy3"/>
    <dgm:cxn modelId="{CD505CC5-0011-46FD-89B7-50FFA8122BA9}" type="presOf" srcId="{8FA1B4CF-C55A-453F-B396-C96548CB60C4}" destId="{A1132795-E7B1-4334-AECA-8EA6587515ED}" srcOrd="0" destOrd="0" presId="urn:microsoft.com/office/officeart/2005/8/layout/hierarchy3"/>
    <dgm:cxn modelId="{623BDD74-33D8-4B2E-A0D3-7C8FF6F4F474}" type="presOf" srcId="{4E39EF8B-1257-42C6-BB5B-F1155D5183D0}" destId="{D94B1ADF-0E29-4463-ABFF-9FB8B4EE2DF5}" srcOrd="1" destOrd="0" presId="urn:microsoft.com/office/officeart/2005/8/layout/hierarchy3"/>
    <dgm:cxn modelId="{93602895-D99E-4B3F-A4A9-067BB188B4F9}" srcId="{C6E838FF-0785-42F5-ADCD-06A47D10648E}" destId="{4E39EF8B-1257-42C6-BB5B-F1155D5183D0}" srcOrd="0" destOrd="0" parTransId="{257E4051-DC56-444B-B486-4D6CE83CDA9C}" sibTransId="{316C0122-74A0-4AA4-BA32-64F9E7AD79FE}"/>
    <dgm:cxn modelId="{991798B9-8523-4B76-955D-68255318FC86}" type="presOf" srcId="{88FC8249-E62B-4FD2-9FFC-BFB27030109E}" destId="{BE875694-A60A-49F3-BCFD-2CA0987E6FC8}" srcOrd="0" destOrd="0" presId="urn:microsoft.com/office/officeart/2005/8/layout/hierarchy3"/>
    <dgm:cxn modelId="{ACF5AF93-0A00-4A8A-8755-9BA85C67A318}" type="presOf" srcId="{C6E838FF-0785-42F5-ADCD-06A47D10648E}" destId="{B7427077-0FC5-486E-96AB-AC89927D124E}" srcOrd="0" destOrd="0" presId="urn:microsoft.com/office/officeart/2005/8/layout/hierarchy3"/>
    <dgm:cxn modelId="{AE8E9129-5B79-49CC-A963-83F621A1130C}" srcId="{4E39EF8B-1257-42C6-BB5B-F1155D5183D0}" destId="{8FA1B4CF-C55A-453F-B396-C96548CB60C4}" srcOrd="1" destOrd="0" parTransId="{70241B76-C638-46EF-B338-DD16EFD64CD7}" sibTransId="{5C5EEF9E-A97B-4781-A601-E8F8AD048429}"/>
    <dgm:cxn modelId="{423D6A58-515F-440B-894D-5B1DBEA0F7C5}" srcId="{4E39EF8B-1257-42C6-BB5B-F1155D5183D0}" destId="{88FC8249-E62B-4FD2-9FFC-BFB27030109E}" srcOrd="0" destOrd="0" parTransId="{08503231-1524-4B4C-99B2-A4302DD82AB5}" sibTransId="{7853323F-4D6C-44C3-85FA-8EEDA38638FA}"/>
    <dgm:cxn modelId="{05CB3E04-49A1-4E55-ADA9-A069047B12F0}" type="presOf" srcId="{08503231-1524-4B4C-99B2-A4302DD82AB5}" destId="{B3D65655-183A-47C6-B1E4-1C7B75E1647D}" srcOrd="0" destOrd="0" presId="urn:microsoft.com/office/officeart/2005/8/layout/hierarchy3"/>
    <dgm:cxn modelId="{820C767B-5628-4400-8FBA-8A2C0A7FE7A0}" type="presParOf" srcId="{B7427077-0FC5-486E-96AB-AC89927D124E}" destId="{1BFC7F33-596C-41D2-96C4-491A92425554}" srcOrd="0" destOrd="0" presId="urn:microsoft.com/office/officeart/2005/8/layout/hierarchy3"/>
    <dgm:cxn modelId="{624B3AC3-791C-4091-B637-56388610A3A9}" type="presParOf" srcId="{1BFC7F33-596C-41D2-96C4-491A92425554}" destId="{C80BB602-E246-4B5B-9082-2874C6B2F269}" srcOrd="0" destOrd="0" presId="urn:microsoft.com/office/officeart/2005/8/layout/hierarchy3"/>
    <dgm:cxn modelId="{B41B8EEB-DB38-43E3-98ED-4E4A3284AEAF}" type="presParOf" srcId="{C80BB602-E246-4B5B-9082-2874C6B2F269}" destId="{D1FF99B4-9769-4AD9-B366-A55F3A86B647}" srcOrd="0" destOrd="0" presId="urn:microsoft.com/office/officeart/2005/8/layout/hierarchy3"/>
    <dgm:cxn modelId="{B794F48A-21C9-4C7A-8701-06857956CE91}" type="presParOf" srcId="{C80BB602-E246-4B5B-9082-2874C6B2F269}" destId="{D94B1ADF-0E29-4463-ABFF-9FB8B4EE2DF5}" srcOrd="1" destOrd="0" presId="urn:microsoft.com/office/officeart/2005/8/layout/hierarchy3"/>
    <dgm:cxn modelId="{2DC0FA82-CFEB-466B-849B-41AAAF627827}" type="presParOf" srcId="{1BFC7F33-596C-41D2-96C4-491A92425554}" destId="{D0F97CCF-70D6-4C42-95BA-041602AEF72E}" srcOrd="1" destOrd="0" presId="urn:microsoft.com/office/officeart/2005/8/layout/hierarchy3"/>
    <dgm:cxn modelId="{2CA25191-94BA-4FC1-A50F-4F9719318F1F}" type="presParOf" srcId="{D0F97CCF-70D6-4C42-95BA-041602AEF72E}" destId="{B3D65655-183A-47C6-B1E4-1C7B75E1647D}" srcOrd="0" destOrd="0" presId="urn:microsoft.com/office/officeart/2005/8/layout/hierarchy3"/>
    <dgm:cxn modelId="{2318E1BD-691C-47C5-826A-3F2ED4795EB6}" type="presParOf" srcId="{D0F97CCF-70D6-4C42-95BA-041602AEF72E}" destId="{BE875694-A60A-49F3-BCFD-2CA0987E6FC8}" srcOrd="1" destOrd="0" presId="urn:microsoft.com/office/officeart/2005/8/layout/hierarchy3"/>
    <dgm:cxn modelId="{67BA8595-B28E-45A5-9004-E6687E1F9304}" type="presParOf" srcId="{D0F97CCF-70D6-4C42-95BA-041602AEF72E}" destId="{A997C40A-1BAB-4766-8D10-D4E8FFBEF3E3}" srcOrd="2" destOrd="0" presId="urn:microsoft.com/office/officeart/2005/8/layout/hierarchy3"/>
    <dgm:cxn modelId="{56C26AF3-93D6-4FD8-BCE3-08F023BDD6A9}" type="presParOf" srcId="{D0F97CCF-70D6-4C42-95BA-041602AEF72E}" destId="{A1132795-E7B1-4334-AECA-8EA6587515E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13FB9-25CC-4285-BB6E-ABB138ED5EA3}">
      <dsp:nvSpPr>
        <dsp:cNvPr id="0" name=""/>
        <dsp:cNvSpPr/>
      </dsp:nvSpPr>
      <dsp:spPr>
        <a:xfrm>
          <a:off x="2563025" y="1070998"/>
          <a:ext cx="2851516" cy="104900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smtClean="0"/>
            <a:t>Fiziksel İstismar</a:t>
          </a:r>
          <a:endParaRPr lang="tr-TR" sz="2900" kern="1200" dirty="0"/>
        </a:p>
      </dsp:txBody>
      <dsp:txXfrm>
        <a:off x="2614233" y="1122206"/>
        <a:ext cx="2749100" cy="946585"/>
      </dsp:txXfrm>
    </dsp:sp>
    <dsp:sp modelId="{FDD19A64-6C39-4C80-BCF1-D84B00CF4E56}">
      <dsp:nvSpPr>
        <dsp:cNvPr id="0" name=""/>
        <dsp:cNvSpPr/>
      </dsp:nvSpPr>
      <dsp:spPr>
        <a:xfrm>
          <a:off x="2563025" y="3231238"/>
          <a:ext cx="2851516" cy="104900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smtClean="0"/>
            <a:t>Cinsel İstismar</a:t>
          </a:r>
          <a:endParaRPr lang="tr-TR" sz="2900" kern="1200" dirty="0"/>
        </a:p>
      </dsp:txBody>
      <dsp:txXfrm>
        <a:off x="2614233" y="3282446"/>
        <a:ext cx="2749100" cy="946585"/>
      </dsp:txXfrm>
    </dsp:sp>
    <dsp:sp modelId="{6A3C2917-C910-453A-87AD-D9DFA3C24787}">
      <dsp:nvSpPr>
        <dsp:cNvPr id="0" name=""/>
        <dsp:cNvSpPr/>
      </dsp:nvSpPr>
      <dsp:spPr>
        <a:xfrm>
          <a:off x="2563025" y="2151123"/>
          <a:ext cx="2851516" cy="104900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smtClean="0"/>
            <a:t>Duygusal İstismar</a:t>
          </a:r>
          <a:endParaRPr lang="tr-TR" sz="2900" kern="1200" dirty="0"/>
        </a:p>
      </dsp:txBody>
      <dsp:txXfrm>
        <a:off x="2614233" y="2202331"/>
        <a:ext cx="2749100" cy="946585"/>
      </dsp:txXfrm>
    </dsp:sp>
    <dsp:sp modelId="{979697C7-E99E-4482-8F41-64156BA665DB}">
      <dsp:nvSpPr>
        <dsp:cNvPr id="0" name=""/>
        <dsp:cNvSpPr/>
      </dsp:nvSpPr>
      <dsp:spPr>
        <a:xfrm>
          <a:off x="2563025" y="0"/>
          <a:ext cx="2851516" cy="104900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smtClean="0"/>
            <a:t>İhmal</a:t>
          </a:r>
          <a:endParaRPr lang="tr-TR" sz="2900" kern="1200" dirty="0"/>
        </a:p>
      </dsp:txBody>
      <dsp:txXfrm>
        <a:off x="2614233" y="51208"/>
        <a:ext cx="2749100" cy="946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13FB9-25CC-4285-BB6E-ABB138ED5EA3}">
      <dsp:nvSpPr>
        <dsp:cNvPr id="0" name=""/>
        <dsp:cNvSpPr/>
      </dsp:nvSpPr>
      <dsp:spPr>
        <a:xfrm>
          <a:off x="648075" y="0"/>
          <a:ext cx="3744412" cy="793590"/>
        </a:xfrm>
        <a:prstGeom prst="roundRect">
          <a:avLst/>
        </a:prstGeom>
        <a:solidFill>
          <a:schemeClr val="accent6">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tr-TR" sz="3800" kern="1200" dirty="0" smtClean="0"/>
            <a:t>Fiziksel İhmal </a:t>
          </a:r>
          <a:endParaRPr lang="tr-TR" sz="3800" kern="1200" dirty="0"/>
        </a:p>
      </dsp:txBody>
      <dsp:txXfrm>
        <a:off x="686815" y="38740"/>
        <a:ext cx="3666932" cy="716110"/>
      </dsp:txXfrm>
    </dsp:sp>
    <dsp:sp modelId="{FDD19A64-6C39-4C80-BCF1-D84B00CF4E56}">
      <dsp:nvSpPr>
        <dsp:cNvPr id="0" name=""/>
        <dsp:cNvSpPr/>
      </dsp:nvSpPr>
      <dsp:spPr>
        <a:xfrm>
          <a:off x="2880328" y="812094"/>
          <a:ext cx="3744412" cy="930337"/>
        </a:xfrm>
        <a:prstGeom prst="roundRect">
          <a:avLst/>
        </a:prstGeom>
        <a:solidFill>
          <a:schemeClr val="accent6">
            <a:alpha val="90000"/>
            <a:hueOff val="0"/>
            <a:satOff val="0"/>
            <a:lumOff val="0"/>
            <a:alphaOff val="-1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tr-TR" sz="3800" kern="1200" dirty="0" smtClean="0"/>
            <a:t>Cinsel İhmal</a:t>
          </a:r>
          <a:endParaRPr lang="tr-TR" sz="3800" kern="1200" dirty="0"/>
        </a:p>
      </dsp:txBody>
      <dsp:txXfrm>
        <a:off x="2925743" y="857509"/>
        <a:ext cx="3653582" cy="839507"/>
      </dsp:txXfrm>
    </dsp:sp>
    <dsp:sp modelId="{6A3C2917-C910-453A-87AD-D9DFA3C24787}">
      <dsp:nvSpPr>
        <dsp:cNvPr id="0" name=""/>
        <dsp:cNvSpPr/>
      </dsp:nvSpPr>
      <dsp:spPr>
        <a:xfrm>
          <a:off x="648075" y="1817252"/>
          <a:ext cx="3715611" cy="902967"/>
        </a:xfrm>
        <a:prstGeom prst="roundRect">
          <a:avLst/>
        </a:prstGeom>
        <a:solidFill>
          <a:schemeClr val="accent6">
            <a:alpha val="90000"/>
            <a:hueOff val="0"/>
            <a:satOff val="0"/>
            <a:lumOff val="0"/>
            <a:alphaOff val="-2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tr-TR" sz="3800" kern="1200" dirty="0" smtClean="0"/>
            <a:t>Duygusal İhmal </a:t>
          </a:r>
          <a:endParaRPr lang="tr-TR" sz="3800" kern="1200" dirty="0"/>
        </a:p>
      </dsp:txBody>
      <dsp:txXfrm>
        <a:off x="692154" y="1861331"/>
        <a:ext cx="3627453" cy="814809"/>
      </dsp:txXfrm>
    </dsp:sp>
    <dsp:sp modelId="{979697C7-E99E-4482-8F41-64156BA665DB}">
      <dsp:nvSpPr>
        <dsp:cNvPr id="0" name=""/>
        <dsp:cNvSpPr/>
      </dsp:nvSpPr>
      <dsp:spPr>
        <a:xfrm>
          <a:off x="2880328" y="2731041"/>
          <a:ext cx="3715611" cy="959358"/>
        </a:xfrm>
        <a:prstGeom prst="roundRect">
          <a:avLst/>
        </a:prstGeom>
        <a:solidFill>
          <a:schemeClr val="accent6">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tr-TR" sz="3700" kern="1200" dirty="0" smtClean="0"/>
            <a:t>Eğitimsel İhmal</a:t>
          </a:r>
          <a:endParaRPr lang="tr-TR" sz="3700" kern="1200" dirty="0"/>
        </a:p>
      </dsp:txBody>
      <dsp:txXfrm>
        <a:off x="2927160" y="2777873"/>
        <a:ext cx="3621947" cy="865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5AF42-80BE-497E-B69E-EC41536708F9}">
      <dsp:nvSpPr>
        <dsp:cNvPr id="0" name=""/>
        <dsp:cNvSpPr/>
      </dsp:nvSpPr>
      <dsp:spPr>
        <a:xfrm>
          <a:off x="1872208" y="16786"/>
          <a:ext cx="3456383" cy="1426252"/>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Verdana" pitchFamily="34" charset="0"/>
              <a:ea typeface="MS Gothic" pitchFamily="49" charset="-128"/>
            </a:rPr>
            <a:t>Çocuğu istismar ortamından en kısa sürede uzaklaştırın</a:t>
          </a:r>
          <a:endParaRPr lang="tr-TR" sz="2400" kern="1200" dirty="0"/>
        </a:p>
      </dsp:txBody>
      <dsp:txXfrm>
        <a:off x="1941832" y="86410"/>
        <a:ext cx="3317135" cy="1287004"/>
      </dsp:txXfrm>
    </dsp:sp>
    <dsp:sp modelId="{D3DE421C-29C4-42C7-BF8D-E05302643A1F}">
      <dsp:nvSpPr>
        <dsp:cNvPr id="0" name=""/>
        <dsp:cNvSpPr/>
      </dsp:nvSpPr>
      <dsp:spPr>
        <a:xfrm>
          <a:off x="914731" y="1101502"/>
          <a:ext cx="3978311" cy="3978311"/>
        </a:xfrm>
        <a:custGeom>
          <a:avLst/>
          <a:gdLst/>
          <a:ahLst/>
          <a:cxnLst/>
          <a:rect l="0" t="0" r="0" b="0"/>
          <a:pathLst>
            <a:path>
              <a:moveTo>
                <a:pt x="3117817" y="351210"/>
              </a:moveTo>
              <a:arcTo wR="1989155" hR="1989155" stAng="18274177" swAng="3006588"/>
            </a:path>
          </a:pathLst>
        </a:custGeom>
        <a:noFill/>
        <a:ln w="25400" cap="flat" cmpd="sng" algn="ctr">
          <a:solidFill>
            <a:scrgbClr r="0" g="0" b="0">
              <a:shade val="95000"/>
              <a:satMod val="105000"/>
            </a:scrgb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25C9740-731A-4EC1-9E72-BB022ED09B83}">
      <dsp:nvSpPr>
        <dsp:cNvPr id="0" name=""/>
        <dsp:cNvSpPr/>
      </dsp:nvSpPr>
      <dsp:spPr>
        <a:xfrm>
          <a:off x="4176455" y="2923298"/>
          <a:ext cx="2292442" cy="1490087"/>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1" kern="1200" dirty="0" smtClean="0">
              <a:latin typeface="Verdana" pitchFamily="34" charset="0"/>
              <a:ea typeface="MS Gothic" pitchFamily="49" charset="-128"/>
            </a:rPr>
            <a:t>Bildirimde bulunun</a:t>
          </a:r>
          <a:endParaRPr lang="tr-TR" sz="2600" kern="1200" dirty="0"/>
        </a:p>
      </dsp:txBody>
      <dsp:txXfrm>
        <a:off x="4249195" y="2996038"/>
        <a:ext cx="2146962" cy="1344607"/>
      </dsp:txXfrm>
    </dsp:sp>
    <dsp:sp modelId="{BFBA1957-9D86-4DE0-8F28-D467CF866564}">
      <dsp:nvSpPr>
        <dsp:cNvPr id="0" name=""/>
        <dsp:cNvSpPr/>
      </dsp:nvSpPr>
      <dsp:spPr>
        <a:xfrm>
          <a:off x="1588184" y="717324"/>
          <a:ext cx="3978311" cy="3978311"/>
        </a:xfrm>
        <a:custGeom>
          <a:avLst/>
          <a:gdLst/>
          <a:ahLst/>
          <a:cxnLst/>
          <a:rect l="0" t="0" r="0" b="0"/>
          <a:pathLst>
            <a:path>
              <a:moveTo>
                <a:pt x="2993638" y="3706059"/>
              </a:moveTo>
              <a:arcTo wR="1989155" hR="1989155" stAng="3580202" swAng="3480936"/>
            </a:path>
          </a:pathLst>
        </a:custGeom>
        <a:noFill/>
        <a:ln w="25400" cap="flat" cmpd="sng" algn="ctr">
          <a:solidFill>
            <a:scrgbClr r="0" g="0" b="0">
              <a:shade val="95000"/>
              <a:satMod val="105000"/>
            </a:scrgb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17C222B-6430-4683-B187-D09ADD3395D3}">
      <dsp:nvSpPr>
        <dsp:cNvPr id="0" name=""/>
        <dsp:cNvSpPr/>
      </dsp:nvSpPr>
      <dsp:spPr>
        <a:xfrm>
          <a:off x="731519" y="2968602"/>
          <a:ext cx="2292442" cy="1490087"/>
        </a:xfrm>
        <a:prstGeom prst="round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1" kern="1200" dirty="0" smtClean="0">
              <a:latin typeface="Verdana" pitchFamily="34" charset="0"/>
              <a:ea typeface="MS Gothic" pitchFamily="49" charset="-128"/>
            </a:rPr>
            <a:t>Çocuğa yardım edin</a:t>
          </a:r>
          <a:endParaRPr lang="tr-TR" sz="2600" kern="1200" dirty="0"/>
        </a:p>
      </dsp:txBody>
      <dsp:txXfrm>
        <a:off x="804259" y="3041342"/>
        <a:ext cx="2146962" cy="1344607"/>
      </dsp:txXfrm>
    </dsp:sp>
    <dsp:sp modelId="{1DB34AFF-D252-4DF5-A956-831D9AACBC08}">
      <dsp:nvSpPr>
        <dsp:cNvPr id="0" name=""/>
        <dsp:cNvSpPr/>
      </dsp:nvSpPr>
      <dsp:spPr>
        <a:xfrm>
          <a:off x="2303705" y="1108426"/>
          <a:ext cx="3978311" cy="3978311"/>
        </a:xfrm>
        <a:custGeom>
          <a:avLst/>
          <a:gdLst/>
          <a:ahLst/>
          <a:cxnLst/>
          <a:rect l="0" t="0" r="0" b="0"/>
          <a:pathLst>
            <a:path>
              <a:moveTo>
                <a:pt x="5406" y="1842602"/>
              </a:moveTo>
              <a:arcTo wR="1989155" hR="1989155" stAng="11053510" swAng="3092980"/>
            </a:path>
          </a:pathLst>
        </a:custGeom>
        <a:noFill/>
        <a:ln w="25400" cap="flat" cmpd="sng" algn="ctr">
          <a:solidFill>
            <a:scrgbClr r="0" g="0" b="0">
              <a:shade val="95000"/>
              <a:satMod val="105000"/>
            </a:scrgb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F99B4-9769-4AD9-B366-A55F3A86B647}">
      <dsp:nvSpPr>
        <dsp:cNvPr id="0" name=""/>
        <dsp:cNvSpPr/>
      </dsp:nvSpPr>
      <dsp:spPr>
        <a:xfrm>
          <a:off x="297449" y="468"/>
          <a:ext cx="7840380" cy="1604268"/>
        </a:xfrm>
        <a:prstGeom prst="roundRect">
          <a:avLst>
            <a:gd name="adj" fmla="val 10000"/>
          </a:avLst>
        </a:prstGeom>
        <a:solidFill>
          <a:schemeClr val="accent5">
            <a:lumMod val="60000"/>
            <a:lumOff val="4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b="1" kern="1200" dirty="0" smtClean="0">
              <a:solidFill>
                <a:schemeClr val="tx2"/>
              </a:solidFill>
            </a:rPr>
            <a:t>BİLDİRİM YÜKÜMLÜLÜĞÜ</a:t>
          </a:r>
        </a:p>
      </dsp:txBody>
      <dsp:txXfrm>
        <a:off x="344436" y="47455"/>
        <a:ext cx="7746406" cy="1510294"/>
      </dsp:txXfrm>
    </dsp:sp>
    <dsp:sp modelId="{B3D65655-183A-47C6-B1E4-1C7B75E1647D}">
      <dsp:nvSpPr>
        <dsp:cNvPr id="0" name=""/>
        <dsp:cNvSpPr/>
      </dsp:nvSpPr>
      <dsp:spPr>
        <a:xfrm>
          <a:off x="1081487" y="1604736"/>
          <a:ext cx="813068" cy="1204484"/>
        </a:xfrm>
        <a:custGeom>
          <a:avLst/>
          <a:gdLst/>
          <a:ahLst/>
          <a:cxnLst/>
          <a:rect l="0" t="0" r="0" b="0"/>
          <a:pathLst>
            <a:path>
              <a:moveTo>
                <a:pt x="0" y="0"/>
              </a:moveTo>
              <a:lnTo>
                <a:pt x="0" y="1204484"/>
              </a:lnTo>
              <a:lnTo>
                <a:pt x="813068" y="1204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75694-A60A-49F3-BCFD-2CA0987E6FC8}">
      <dsp:nvSpPr>
        <dsp:cNvPr id="0" name=""/>
        <dsp:cNvSpPr/>
      </dsp:nvSpPr>
      <dsp:spPr>
        <a:xfrm>
          <a:off x="1894556" y="2007087"/>
          <a:ext cx="5273576" cy="1604268"/>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2"/>
              </a:solidFill>
            </a:rPr>
            <a:t>Suçu bildirme</a:t>
          </a:r>
        </a:p>
        <a:p>
          <a:pPr lvl="0" algn="ctr" defTabSz="1066800">
            <a:lnSpc>
              <a:spcPct val="90000"/>
            </a:lnSpc>
            <a:spcBef>
              <a:spcPct val="0"/>
            </a:spcBef>
            <a:spcAft>
              <a:spcPct val="35000"/>
            </a:spcAft>
          </a:pPr>
          <a:r>
            <a:rPr lang="tr-TR" sz="2400" b="0" kern="1200" dirty="0" smtClean="0">
              <a:solidFill>
                <a:schemeClr val="tx2"/>
              </a:solidFill>
            </a:rPr>
            <a:t>TCK 278., 279., 280. maddeler   </a:t>
          </a:r>
          <a:endParaRPr lang="tr-TR" sz="2400" b="0" kern="1200" dirty="0">
            <a:solidFill>
              <a:schemeClr val="tx2"/>
            </a:solidFill>
          </a:endParaRPr>
        </a:p>
      </dsp:txBody>
      <dsp:txXfrm>
        <a:off x="1941543" y="2054074"/>
        <a:ext cx="5179602" cy="1510294"/>
      </dsp:txXfrm>
    </dsp:sp>
    <dsp:sp modelId="{A997C40A-1BAB-4766-8D10-D4E8FFBEF3E3}">
      <dsp:nvSpPr>
        <dsp:cNvPr id="0" name=""/>
        <dsp:cNvSpPr/>
      </dsp:nvSpPr>
      <dsp:spPr>
        <a:xfrm>
          <a:off x="1081487" y="1604736"/>
          <a:ext cx="784038" cy="3412679"/>
        </a:xfrm>
        <a:custGeom>
          <a:avLst/>
          <a:gdLst/>
          <a:ahLst/>
          <a:cxnLst/>
          <a:rect l="0" t="0" r="0" b="0"/>
          <a:pathLst>
            <a:path>
              <a:moveTo>
                <a:pt x="0" y="0"/>
              </a:moveTo>
              <a:lnTo>
                <a:pt x="0" y="3412679"/>
              </a:lnTo>
              <a:lnTo>
                <a:pt x="784038" y="34126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32795-E7B1-4334-AECA-8EA6587515ED}">
      <dsp:nvSpPr>
        <dsp:cNvPr id="0" name=""/>
        <dsp:cNvSpPr/>
      </dsp:nvSpPr>
      <dsp:spPr>
        <a:xfrm>
          <a:off x="1865525" y="4011139"/>
          <a:ext cx="5284562" cy="2012554"/>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2"/>
              </a:solidFill>
            </a:rPr>
            <a:t>Korunma gereksinimini bildirme</a:t>
          </a:r>
        </a:p>
        <a:p>
          <a:pPr lvl="0" algn="ctr" defTabSz="1066800">
            <a:lnSpc>
              <a:spcPct val="90000"/>
            </a:lnSpc>
            <a:spcBef>
              <a:spcPct val="0"/>
            </a:spcBef>
            <a:spcAft>
              <a:spcPct val="35000"/>
            </a:spcAft>
          </a:pPr>
          <a:r>
            <a:rPr lang="tr-TR" sz="2400" b="0" kern="1200" dirty="0" smtClean="0">
              <a:solidFill>
                <a:schemeClr val="accent1">
                  <a:lumMod val="50000"/>
                </a:schemeClr>
              </a:solidFill>
            </a:rPr>
            <a:t>TCK  98. madde </a:t>
          </a:r>
        </a:p>
        <a:p>
          <a:pPr lvl="0" algn="ctr" defTabSz="1066800">
            <a:lnSpc>
              <a:spcPct val="90000"/>
            </a:lnSpc>
            <a:spcBef>
              <a:spcPct val="0"/>
            </a:spcBef>
            <a:spcAft>
              <a:spcPct val="35000"/>
            </a:spcAft>
          </a:pPr>
          <a:r>
            <a:rPr lang="tr-TR" sz="2400" b="0" kern="1200" dirty="0" smtClean="0">
              <a:solidFill>
                <a:schemeClr val="accent1">
                  <a:lumMod val="50000"/>
                </a:schemeClr>
              </a:solidFill>
            </a:rPr>
            <a:t>SHÇEK  Kanunu 21. madde</a:t>
          </a:r>
        </a:p>
        <a:p>
          <a:pPr lvl="0" algn="ctr" defTabSz="1066800">
            <a:lnSpc>
              <a:spcPct val="90000"/>
            </a:lnSpc>
            <a:spcBef>
              <a:spcPct val="0"/>
            </a:spcBef>
            <a:spcAft>
              <a:spcPct val="35000"/>
            </a:spcAft>
          </a:pPr>
          <a:r>
            <a:rPr lang="tr-TR" sz="2400" b="0" kern="1200" dirty="0" smtClean="0">
              <a:solidFill>
                <a:schemeClr val="accent1">
                  <a:lumMod val="50000"/>
                </a:schemeClr>
              </a:solidFill>
            </a:rPr>
            <a:t>Çocuk Koruma Kanunu 6. madde</a:t>
          </a:r>
          <a:endParaRPr lang="tr-TR" sz="2400" b="0" kern="1200" dirty="0">
            <a:solidFill>
              <a:schemeClr val="accent1">
                <a:lumMod val="50000"/>
              </a:schemeClr>
            </a:solidFill>
          </a:endParaRPr>
        </a:p>
      </dsp:txBody>
      <dsp:txXfrm>
        <a:off x="1924471" y="4070085"/>
        <a:ext cx="5166670" cy="18946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F5F3F0-6204-4349-B5B9-8427F9C46F9D}" type="datetimeFigureOut">
              <a:rPr lang="tr-TR" smtClean="0"/>
              <a:t>10.05.2016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E1708-C9BB-451F-9F30-79F8D1ED0ED5}" type="slidenum">
              <a:rPr lang="tr-TR" smtClean="0"/>
              <a:t>‹#›</a:t>
            </a:fld>
            <a:endParaRPr lang="tr-TR"/>
          </a:p>
        </p:txBody>
      </p:sp>
    </p:spTree>
    <p:extLst>
      <p:ext uri="{BB962C8B-B14F-4D97-AF65-F5344CB8AC3E}">
        <p14:creationId xmlns:p14="http://schemas.microsoft.com/office/powerpoint/2010/main" val="71625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29</a:t>
            </a:fld>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38</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39</a:t>
            </a:fld>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40</a:t>
            </a:fld>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41</a:t>
            </a:fld>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42</a:t>
            </a:fld>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43</a:t>
            </a:fld>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Zaman zaman eşler arasındaki sorunlar nedeni ile özellikle boşanma ve velayet alma sürecinde çocuklar kullanılmaktadır. Eşlerden birinin diğerini çocuğuna cinsel istismar uyguladığı gerekçesi ile suçladığı durumlarda çocuğa istismar öyküsü öğretilebilmekte ve çocuğun beyanı alındığı sırada bu öyküyü kullanması istenebilmektedir. Ancak bu durumda çocuktan doğru bilgiyi almak konusunda ifade alan kişinin deneyimi çok büyük önem taşır. </a:t>
            </a:r>
          </a:p>
          <a:p>
            <a:pPr eaLnBrk="1" hangingPunct="1">
              <a:spcBef>
                <a:spcPct val="0"/>
              </a:spcBef>
            </a:pPr>
            <a:endParaRPr lang="tr-TR" smtClean="0"/>
          </a:p>
          <a:p>
            <a:pPr eaLnBrk="1" hangingPunct="1">
              <a:spcBef>
                <a:spcPct val="0"/>
              </a:spcBef>
            </a:pPr>
            <a:r>
              <a:rPr lang="tr-TR" smtClean="0"/>
              <a:t>Bu nedenle cinsel istismar edildiğine dair bilgi veren çocukla, konusunda deneyimli kişilerin görüşmesi büyük önem taşır. </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2B9889-5E84-492B-B3B1-C0CE361A7BAF}" type="slidenum">
              <a:rPr lang="tr-TR" smtClean="0"/>
              <a:pPr fontAlgn="base">
                <a:spcBef>
                  <a:spcPct val="0"/>
                </a:spcBef>
                <a:spcAft>
                  <a:spcPct val="0"/>
                </a:spcAft>
                <a:defRPr/>
              </a:pPr>
              <a:t>44</a:t>
            </a:fld>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45</a:t>
            </a:fld>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46</a:t>
            </a:fld>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47</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15AC98-D8AF-49AF-BCCA-FD7A45759DF3}" type="slidenum">
              <a:rPr lang="tr-TR" smtClean="0"/>
              <a:pPr fontAlgn="base">
                <a:spcBef>
                  <a:spcPct val="0"/>
                </a:spcBef>
                <a:spcAft>
                  <a:spcPct val="0"/>
                </a:spcAft>
                <a:defRPr/>
              </a:pPr>
              <a:t>30</a:t>
            </a:fld>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48</a:t>
            </a:fld>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lIns="91429" tIns="45714" rIns="91429" bIns="45714" anchor="ctr"/>
          <a:lstStyle/>
          <a:p>
            <a:endParaRPr lang="tr-TR">
              <a:latin typeface="Calibri" pitchFamily="34" charset="0"/>
              <a:ea typeface="MS Gothic" pitchFamily="49" charset="-128"/>
            </a:endParaRPr>
          </a:p>
        </p:txBody>
      </p:sp>
      <p:sp>
        <p:nvSpPr>
          <p:cNvPr id="47107" name="Rectangle 2"/>
          <p:cNvSpPr>
            <a:spLocks noGrp="1" noChangeArrowheads="1"/>
          </p:cNvSpPr>
          <p:nvPr>
            <p:ph type="body"/>
          </p:nvPr>
        </p:nvSpPr>
        <p:spPr bwMode="auto">
          <a:xfrm>
            <a:off x="685800" y="4343400"/>
            <a:ext cx="5483225" cy="4111625"/>
          </a:xfrm>
          <a:noFill/>
        </p:spPr>
        <p:txBody>
          <a:bodyPr wrap="none" numCol="1" anchor="ctr" anchorCtr="0" compatLnSpc="1">
            <a:prstTxWarp prst="textNoShape">
              <a:avLst/>
            </a:prstTxWarp>
          </a:bodyPr>
          <a:lstStyle/>
          <a:p>
            <a:pPr eaLnBrk="1" hangingPunct="1">
              <a:spcBef>
                <a:spcPct val="0"/>
              </a:spcBef>
            </a:pPr>
            <a:endParaRPr lang="tr-TR"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lIns="91429" tIns="45714" rIns="91429" bIns="45714" anchor="ctr"/>
          <a:lstStyle/>
          <a:p>
            <a:endParaRPr lang="tr-TR">
              <a:latin typeface="Calibri" pitchFamily="34" charset="0"/>
              <a:ea typeface="MS Gothic" pitchFamily="49" charset="-128"/>
            </a:endParaRPr>
          </a:p>
        </p:txBody>
      </p:sp>
      <p:sp>
        <p:nvSpPr>
          <p:cNvPr id="48131" name="Rectangle 2"/>
          <p:cNvSpPr>
            <a:spLocks noGrp="1" noChangeArrowheads="1"/>
          </p:cNvSpPr>
          <p:nvPr>
            <p:ph type="body"/>
          </p:nvPr>
        </p:nvSpPr>
        <p:spPr bwMode="auto">
          <a:xfrm>
            <a:off x="685800" y="4343400"/>
            <a:ext cx="5483225" cy="4111625"/>
          </a:xfrm>
          <a:noFill/>
        </p:spPr>
        <p:txBody>
          <a:bodyPr wrap="none" numCol="1" anchor="ctr" anchorCtr="0" compatLnSpc="1">
            <a:prstTxWarp prst="textNoShape">
              <a:avLst/>
            </a:prstTxWarp>
          </a:bodyPr>
          <a:lstStyle/>
          <a:p>
            <a:pPr eaLnBrk="1" hangingPunct="1">
              <a:spcBef>
                <a:spcPct val="0"/>
              </a:spcBef>
            </a:pPr>
            <a:endParaRPr lang="tr-TR"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lIns="91429" tIns="45714" rIns="91429" bIns="45714" anchor="ctr"/>
          <a:lstStyle/>
          <a:p>
            <a:endParaRPr lang="tr-TR">
              <a:latin typeface="Calibri" pitchFamily="34" charset="0"/>
              <a:ea typeface="MS Gothic" pitchFamily="49" charset="-128"/>
            </a:endParaRPr>
          </a:p>
        </p:txBody>
      </p:sp>
      <p:sp>
        <p:nvSpPr>
          <p:cNvPr id="49155" name="Rectangle 2"/>
          <p:cNvSpPr>
            <a:spLocks noGrp="1" noChangeArrowheads="1"/>
          </p:cNvSpPr>
          <p:nvPr>
            <p:ph type="body"/>
          </p:nvPr>
        </p:nvSpPr>
        <p:spPr bwMode="auto">
          <a:xfrm>
            <a:off x="685800" y="4343400"/>
            <a:ext cx="5483225" cy="4111625"/>
          </a:xfrm>
          <a:noFill/>
        </p:spPr>
        <p:txBody>
          <a:bodyPr wrap="none" numCol="1" anchor="ctr" anchorCtr="0" compatLnSpc="1">
            <a:prstTxWarp prst="textNoShape">
              <a:avLst/>
            </a:prstTxWarp>
          </a:bodyPr>
          <a:lstStyle/>
          <a:p>
            <a:pPr eaLnBrk="1" hangingPunct="1">
              <a:spcBef>
                <a:spcPct val="0"/>
              </a:spcBef>
            </a:pPr>
            <a:endParaRPr lang="tr-TR"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lIns="91429" tIns="45714" rIns="91429" bIns="45714" anchor="ctr"/>
          <a:lstStyle/>
          <a:p>
            <a:endParaRPr lang="tr-TR">
              <a:latin typeface="Calibri" pitchFamily="34" charset="0"/>
            </a:endParaRPr>
          </a:p>
        </p:txBody>
      </p:sp>
      <p:sp>
        <p:nvSpPr>
          <p:cNvPr id="50179" name="Rectangle 2"/>
          <p:cNvSpPr>
            <a:spLocks noGrp="1" noChangeArrowheads="1"/>
          </p:cNvSpPr>
          <p:nvPr>
            <p:ph type="body"/>
          </p:nvPr>
        </p:nvSpPr>
        <p:spPr bwMode="auto">
          <a:xfrm>
            <a:off x="685800" y="4343400"/>
            <a:ext cx="5483225" cy="4111625"/>
          </a:xfrm>
          <a:noFill/>
        </p:spPr>
        <p:txBody>
          <a:bodyPr wrap="none" numCol="1" anchor="ctr" anchorCtr="0" compatLnSpc="1">
            <a:prstTxWarp prst="textNoShape">
              <a:avLst/>
            </a:prstTxWarp>
          </a:bodyPr>
          <a:lstStyle/>
          <a:p>
            <a:pPr eaLnBrk="1" hangingPunct="1">
              <a:spcBef>
                <a:spcPct val="0"/>
              </a:spcBef>
            </a:pPr>
            <a:endParaRPr lang="tr-TR"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lIns="91429" tIns="45714" rIns="91429" bIns="45714" anchor="ctr"/>
          <a:lstStyle/>
          <a:p>
            <a:endParaRPr lang="tr-TR">
              <a:latin typeface="Calibri" pitchFamily="34" charset="0"/>
              <a:ea typeface="MS Gothic" pitchFamily="49" charset="-128"/>
            </a:endParaRPr>
          </a:p>
        </p:txBody>
      </p:sp>
      <p:sp>
        <p:nvSpPr>
          <p:cNvPr id="51203" name="Rectangle 2"/>
          <p:cNvSpPr>
            <a:spLocks noGrp="1" noChangeArrowheads="1"/>
          </p:cNvSpPr>
          <p:nvPr>
            <p:ph type="body"/>
          </p:nvPr>
        </p:nvSpPr>
        <p:spPr bwMode="auto">
          <a:xfrm>
            <a:off x="685800" y="4343400"/>
            <a:ext cx="5483225" cy="4111625"/>
          </a:xfrm>
          <a:noFill/>
        </p:spPr>
        <p:txBody>
          <a:bodyPr wrap="none" numCol="1" anchor="ctr" anchorCtr="0" compatLnSpc="1">
            <a:prstTxWarp prst="textNoShape">
              <a:avLst/>
            </a:prstTxWarp>
          </a:bodyPr>
          <a:lstStyle/>
          <a:p>
            <a:pPr eaLnBrk="1" hangingPunct="1">
              <a:spcBef>
                <a:spcPct val="0"/>
              </a:spcBef>
            </a:pPr>
            <a:endParaRPr lang="tr-TR"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3555" name="2 Not Yer Tutucusu"/>
          <p:cNvSpPr>
            <a:spLocks noGrp="1"/>
          </p:cNvSpPr>
          <p:nvPr>
            <p:ph type="body" idx="1"/>
          </p:nvPr>
        </p:nvSpPr>
        <p:spPr bwMode="auto">
          <a:noFill/>
        </p:spPr>
        <p:txBody>
          <a:bodyPr wrap="square" numCol="1" anchor="t" anchorCtr="0" compatLnSpc="1">
            <a:prstTxWarp prst="textNoShape">
              <a:avLst/>
            </a:prstTxWarp>
          </a:bodyPr>
          <a:lstStyle/>
          <a:p>
            <a:r>
              <a:rPr lang="tr-TR" smtClean="0"/>
              <a:t>Türk Ceza Kanununda çocuğa yönelik kötü muameleye (tüm istismar ve ihmal durumları)  karşı hazırlanan yasalar farklı maddeler altında sıralanmıştır.</a:t>
            </a:r>
          </a:p>
          <a:p>
            <a:r>
              <a:rPr lang="tr-TR" smtClean="0"/>
              <a:t>Bu maddelerin bir kısmında yalnızca çocuklara yönelik eylemler hedeflenmiştir ( 103 ve 104). Diğer maddelerde ise bu suçların çocuklara yönelik işlenmesi halinde sözkonusu olan yükümlülük maddenin alt başlıklarında ifade edilmektedir.</a:t>
            </a:r>
          </a:p>
          <a:p>
            <a:endParaRPr lang="tr-TR" smtClean="0"/>
          </a:p>
          <a:p>
            <a:pPr>
              <a:lnSpc>
                <a:spcPct val="80000"/>
              </a:lnSpc>
              <a:buFontTx/>
              <a:buChar char="•"/>
            </a:pPr>
            <a:r>
              <a:rPr lang="tr-TR" smtClean="0"/>
              <a:t>Özellikle çocukların cinsel istismarına karşı hazırlanmış olan kanun maddeleri </a:t>
            </a:r>
            <a:r>
              <a:rPr lang="tr-TR" b="1" smtClean="0"/>
              <a:t>ÇOCUKLARIN CİNSEL İSTİSMARI</a:t>
            </a:r>
            <a:r>
              <a:rPr lang="tr-TR" smtClean="0"/>
              <a:t>  (Madde 103), </a:t>
            </a:r>
            <a:r>
              <a:rPr lang="tr-TR" b="1" smtClean="0"/>
              <a:t>REŞİT OLMAYANLA CİNSEL İLİŞKİ</a:t>
            </a:r>
            <a:r>
              <a:rPr lang="tr-TR" smtClean="0"/>
              <a:t>  (Madde 104),  </a:t>
            </a:r>
            <a:r>
              <a:rPr lang="tr-TR" b="1" smtClean="0"/>
              <a:t>CİNSEL TACİZ</a:t>
            </a:r>
            <a:r>
              <a:rPr lang="tr-TR" smtClean="0"/>
              <a:t>  (Madde 105), </a:t>
            </a:r>
            <a:r>
              <a:rPr lang="tr-TR" b="1" smtClean="0"/>
              <a:t>MÜSTEHCENLİK</a:t>
            </a:r>
            <a:r>
              <a:rPr lang="tr-TR" smtClean="0"/>
              <a:t>  (Madde 226) ve </a:t>
            </a:r>
            <a:r>
              <a:rPr lang="tr-TR" b="1" smtClean="0"/>
              <a:t>FUHUŞ</a:t>
            </a:r>
            <a:r>
              <a:rPr lang="tr-TR" smtClean="0"/>
              <a:t>   (Madde 227) maddeleri daha sonraki slaytlarda tek tek açıklanacaktır.</a:t>
            </a:r>
          </a:p>
          <a:p>
            <a:pPr>
              <a:lnSpc>
                <a:spcPct val="80000"/>
              </a:lnSpc>
              <a:buFontTx/>
              <a:buChar char="•"/>
            </a:pPr>
            <a:endParaRPr lang="tr-TR" smtClean="0"/>
          </a:p>
          <a:p>
            <a:pPr>
              <a:lnSpc>
                <a:spcPct val="80000"/>
              </a:lnSpc>
            </a:pPr>
            <a:endParaRPr lang="tr-TR" smtClean="0"/>
          </a:p>
          <a:p>
            <a:pPr>
              <a:lnSpc>
                <a:spcPct val="80000"/>
              </a:lnSpc>
              <a:buFontTx/>
              <a:buChar char="•"/>
            </a:pPr>
            <a:endParaRPr lang="tr-TR" smtClean="0"/>
          </a:p>
          <a:p>
            <a:endParaRPr lang="tr-TR" smtClean="0"/>
          </a:p>
          <a:p>
            <a:endParaRPr lang="tr-TR" smtClean="0"/>
          </a:p>
        </p:txBody>
      </p:sp>
      <p:sp>
        <p:nvSpPr>
          <p:cNvPr id="4" name="3 Slayt Numarası Yer Tutucusu"/>
          <p:cNvSpPr>
            <a:spLocks noGrp="1"/>
          </p:cNvSpPr>
          <p:nvPr>
            <p:ph type="sldNum" sz="quarter" idx="5"/>
          </p:nvPr>
        </p:nvSpPr>
        <p:spPr/>
        <p:txBody>
          <a:bodyPr/>
          <a:lstStyle/>
          <a:p>
            <a:pPr>
              <a:defRPr/>
            </a:pPr>
            <a:fld id="{AF1B1160-674F-49A8-9A25-AF033F31232F}" type="slidenum">
              <a:rPr lang="tr-TR" smtClean="0"/>
              <a:pPr>
                <a:defRPr/>
              </a:pPr>
              <a:t>63</a:t>
            </a:fld>
            <a:endParaRPr lang="tr-T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79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59F5CD26-7CEA-43C3-8396-BA60151DF95E}" type="slidenum">
              <a:rPr lang="tr-TR" smtClean="0"/>
              <a:pPr>
                <a:defRPr/>
              </a:pPr>
              <a:t>71</a:t>
            </a:fld>
            <a:endParaRPr 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31</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68611"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33</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34</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35</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36</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93E08-D325-4D15-BD14-0FE066D5A69A}" type="slidenum">
              <a:rPr lang="tr-TR" smtClean="0"/>
              <a:pPr fontAlgn="base">
                <a:spcBef>
                  <a:spcPct val="0"/>
                </a:spcBef>
                <a:spcAft>
                  <a:spcPct val="0"/>
                </a:spcAft>
                <a:defRPr/>
              </a:pPr>
              <a:t>37</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6E34CF5-D6AA-42D6-8543-2F4A7FF14084}" type="datetimeFigureOut">
              <a:rPr lang="tr-TR" smtClean="0"/>
              <a:t>10.05.2016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2E030E-171E-4BFE-AC8F-8236DAB6A8E7}" type="slidenum">
              <a:rPr lang="tr-TR" smtClean="0"/>
              <a:t>‹#›</a:t>
            </a:fld>
            <a:endParaRPr lang="tr-TR"/>
          </a:p>
        </p:txBody>
      </p:sp>
    </p:spTree>
    <p:extLst>
      <p:ext uri="{BB962C8B-B14F-4D97-AF65-F5344CB8AC3E}">
        <p14:creationId xmlns:p14="http://schemas.microsoft.com/office/powerpoint/2010/main" val="151910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E34CF5-D6AA-42D6-8543-2F4A7FF14084}" type="datetimeFigureOut">
              <a:rPr lang="tr-TR" smtClean="0"/>
              <a:t>10.05.2016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2E030E-171E-4BFE-AC8F-8236DAB6A8E7}" type="slidenum">
              <a:rPr lang="tr-TR" smtClean="0"/>
              <a:t>‹#›</a:t>
            </a:fld>
            <a:endParaRPr lang="tr-TR"/>
          </a:p>
        </p:txBody>
      </p:sp>
    </p:spTree>
    <p:extLst>
      <p:ext uri="{BB962C8B-B14F-4D97-AF65-F5344CB8AC3E}">
        <p14:creationId xmlns:p14="http://schemas.microsoft.com/office/powerpoint/2010/main" val="233816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E34CF5-D6AA-42D6-8543-2F4A7FF14084}" type="datetimeFigureOut">
              <a:rPr lang="tr-TR" smtClean="0"/>
              <a:t>10.05.2016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2E030E-171E-4BFE-AC8F-8236DAB6A8E7}" type="slidenum">
              <a:rPr lang="tr-TR" smtClean="0"/>
              <a:t>‹#›</a:t>
            </a:fld>
            <a:endParaRPr lang="tr-TR"/>
          </a:p>
        </p:txBody>
      </p:sp>
    </p:spTree>
    <p:extLst>
      <p:ext uri="{BB962C8B-B14F-4D97-AF65-F5344CB8AC3E}">
        <p14:creationId xmlns:p14="http://schemas.microsoft.com/office/powerpoint/2010/main" val="277392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E34CF5-D6AA-42D6-8543-2F4A7FF14084}" type="datetimeFigureOut">
              <a:rPr lang="tr-TR" smtClean="0"/>
              <a:t>10.05.2016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2E030E-171E-4BFE-AC8F-8236DAB6A8E7}" type="slidenum">
              <a:rPr lang="tr-TR" smtClean="0"/>
              <a:t>‹#›</a:t>
            </a:fld>
            <a:endParaRPr lang="tr-TR"/>
          </a:p>
        </p:txBody>
      </p:sp>
    </p:spTree>
    <p:extLst>
      <p:ext uri="{BB962C8B-B14F-4D97-AF65-F5344CB8AC3E}">
        <p14:creationId xmlns:p14="http://schemas.microsoft.com/office/powerpoint/2010/main" val="406485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6E34CF5-D6AA-42D6-8543-2F4A7FF14084}" type="datetimeFigureOut">
              <a:rPr lang="tr-TR" smtClean="0"/>
              <a:t>10.05.2016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2E030E-171E-4BFE-AC8F-8236DAB6A8E7}" type="slidenum">
              <a:rPr lang="tr-TR" smtClean="0"/>
              <a:t>‹#›</a:t>
            </a:fld>
            <a:endParaRPr lang="tr-TR"/>
          </a:p>
        </p:txBody>
      </p:sp>
    </p:spTree>
    <p:extLst>
      <p:ext uri="{BB962C8B-B14F-4D97-AF65-F5344CB8AC3E}">
        <p14:creationId xmlns:p14="http://schemas.microsoft.com/office/powerpoint/2010/main" val="388561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6E34CF5-D6AA-42D6-8543-2F4A7FF14084}" type="datetimeFigureOut">
              <a:rPr lang="tr-TR" smtClean="0"/>
              <a:t>10.05.2016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A2E030E-171E-4BFE-AC8F-8236DAB6A8E7}" type="slidenum">
              <a:rPr lang="tr-TR" smtClean="0"/>
              <a:t>‹#›</a:t>
            </a:fld>
            <a:endParaRPr lang="tr-TR"/>
          </a:p>
        </p:txBody>
      </p:sp>
    </p:spTree>
    <p:extLst>
      <p:ext uri="{BB962C8B-B14F-4D97-AF65-F5344CB8AC3E}">
        <p14:creationId xmlns:p14="http://schemas.microsoft.com/office/powerpoint/2010/main" val="16597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6E34CF5-D6AA-42D6-8543-2F4A7FF14084}" type="datetimeFigureOut">
              <a:rPr lang="tr-TR" smtClean="0"/>
              <a:t>10.05.2016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A2E030E-171E-4BFE-AC8F-8236DAB6A8E7}" type="slidenum">
              <a:rPr lang="tr-TR" smtClean="0"/>
              <a:t>‹#›</a:t>
            </a:fld>
            <a:endParaRPr lang="tr-TR"/>
          </a:p>
        </p:txBody>
      </p:sp>
    </p:spTree>
    <p:extLst>
      <p:ext uri="{BB962C8B-B14F-4D97-AF65-F5344CB8AC3E}">
        <p14:creationId xmlns:p14="http://schemas.microsoft.com/office/powerpoint/2010/main" val="32400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6E34CF5-D6AA-42D6-8543-2F4A7FF14084}" type="datetimeFigureOut">
              <a:rPr lang="tr-TR" smtClean="0"/>
              <a:t>10.05.2016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A2E030E-171E-4BFE-AC8F-8236DAB6A8E7}" type="slidenum">
              <a:rPr lang="tr-TR" smtClean="0"/>
              <a:t>‹#›</a:t>
            </a:fld>
            <a:endParaRPr lang="tr-TR"/>
          </a:p>
        </p:txBody>
      </p:sp>
    </p:spTree>
    <p:extLst>
      <p:ext uri="{BB962C8B-B14F-4D97-AF65-F5344CB8AC3E}">
        <p14:creationId xmlns:p14="http://schemas.microsoft.com/office/powerpoint/2010/main" val="232651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6E34CF5-D6AA-42D6-8543-2F4A7FF14084}" type="datetimeFigureOut">
              <a:rPr lang="tr-TR" smtClean="0"/>
              <a:t>10.05.2016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A2E030E-171E-4BFE-AC8F-8236DAB6A8E7}" type="slidenum">
              <a:rPr lang="tr-TR" smtClean="0"/>
              <a:t>‹#›</a:t>
            </a:fld>
            <a:endParaRPr lang="tr-TR"/>
          </a:p>
        </p:txBody>
      </p:sp>
    </p:spTree>
    <p:extLst>
      <p:ext uri="{BB962C8B-B14F-4D97-AF65-F5344CB8AC3E}">
        <p14:creationId xmlns:p14="http://schemas.microsoft.com/office/powerpoint/2010/main" val="382086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6E34CF5-D6AA-42D6-8543-2F4A7FF14084}" type="datetimeFigureOut">
              <a:rPr lang="tr-TR" smtClean="0"/>
              <a:t>10.05.2016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A2E030E-171E-4BFE-AC8F-8236DAB6A8E7}" type="slidenum">
              <a:rPr lang="tr-TR" smtClean="0"/>
              <a:t>‹#›</a:t>
            </a:fld>
            <a:endParaRPr lang="tr-TR"/>
          </a:p>
        </p:txBody>
      </p:sp>
    </p:spTree>
    <p:extLst>
      <p:ext uri="{BB962C8B-B14F-4D97-AF65-F5344CB8AC3E}">
        <p14:creationId xmlns:p14="http://schemas.microsoft.com/office/powerpoint/2010/main" val="357055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6E34CF5-D6AA-42D6-8543-2F4A7FF14084}" type="datetimeFigureOut">
              <a:rPr lang="tr-TR" smtClean="0"/>
              <a:t>10.05.2016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A2E030E-171E-4BFE-AC8F-8236DAB6A8E7}" type="slidenum">
              <a:rPr lang="tr-TR" smtClean="0"/>
              <a:t>‹#›</a:t>
            </a:fld>
            <a:endParaRPr lang="tr-TR"/>
          </a:p>
        </p:txBody>
      </p:sp>
    </p:spTree>
    <p:extLst>
      <p:ext uri="{BB962C8B-B14F-4D97-AF65-F5344CB8AC3E}">
        <p14:creationId xmlns:p14="http://schemas.microsoft.com/office/powerpoint/2010/main" val="333388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34CF5-D6AA-42D6-8543-2F4A7FF14084}" type="datetimeFigureOut">
              <a:rPr lang="tr-TR" smtClean="0"/>
              <a:t>10.05.2016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E030E-171E-4BFE-AC8F-8236DAB6A8E7}" type="slidenum">
              <a:rPr lang="tr-TR" smtClean="0"/>
              <a:t>‹#›</a:t>
            </a:fld>
            <a:endParaRPr lang="tr-TR"/>
          </a:p>
        </p:txBody>
      </p:sp>
    </p:spTree>
    <p:extLst>
      <p:ext uri="{BB962C8B-B14F-4D97-AF65-F5344CB8AC3E}">
        <p14:creationId xmlns:p14="http://schemas.microsoft.com/office/powerpoint/2010/main" val="105265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979173" y="188640"/>
            <a:ext cx="7128792"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Metin kutusu 4"/>
          <p:cNvSpPr txBox="1"/>
          <p:nvPr/>
        </p:nvSpPr>
        <p:spPr>
          <a:xfrm>
            <a:off x="1691680" y="3140968"/>
            <a:ext cx="5184575" cy="2123658"/>
          </a:xfrm>
          <a:prstGeom prst="rect">
            <a:avLst/>
          </a:prstGeom>
          <a:noFill/>
        </p:spPr>
        <p:txBody>
          <a:bodyPr wrap="square" rtlCol="0">
            <a:spAutoFit/>
          </a:bodyPr>
          <a:lstStyle/>
          <a:p>
            <a:pPr algn="ctr"/>
            <a:r>
              <a:rPr lang="tr-TR" sz="4400" b="1" dirty="0" smtClean="0">
                <a:solidFill>
                  <a:srgbClr val="0070C0"/>
                </a:solidFill>
                <a:effectLst>
                  <a:outerShdw blurRad="38100" dist="38100" dir="2700000" algn="tl">
                    <a:srgbClr val="000000">
                      <a:alpha val="43137"/>
                    </a:srgbClr>
                  </a:outerShdw>
                </a:effectLst>
                <a:latin typeface="Franklin Gothic Demi" panose="020B0703020102020204" pitchFamily="34" charset="0"/>
              </a:rPr>
              <a:t>ÇOCUK İHMALİ </a:t>
            </a:r>
          </a:p>
          <a:p>
            <a:pPr algn="ctr"/>
            <a:r>
              <a:rPr lang="tr-TR" sz="4400" b="1" dirty="0" smtClean="0">
                <a:solidFill>
                  <a:srgbClr val="0070C0"/>
                </a:solidFill>
                <a:effectLst>
                  <a:outerShdw blurRad="38100" dist="38100" dir="2700000" algn="tl">
                    <a:srgbClr val="000000">
                      <a:alpha val="43137"/>
                    </a:srgbClr>
                  </a:outerShdw>
                </a:effectLst>
                <a:latin typeface="Franklin Gothic Demi" panose="020B0703020102020204" pitchFamily="34" charset="0"/>
              </a:rPr>
              <a:t>VE </a:t>
            </a:r>
          </a:p>
          <a:p>
            <a:pPr algn="ctr"/>
            <a:r>
              <a:rPr lang="tr-TR" sz="4400" b="1" dirty="0" smtClean="0">
                <a:solidFill>
                  <a:srgbClr val="0070C0"/>
                </a:solidFill>
                <a:effectLst>
                  <a:outerShdw blurRad="38100" dist="38100" dir="2700000" algn="tl">
                    <a:srgbClr val="000000">
                      <a:alpha val="43137"/>
                    </a:srgbClr>
                  </a:outerShdw>
                </a:effectLst>
                <a:latin typeface="Franklin Gothic Demi" panose="020B0703020102020204" pitchFamily="34" charset="0"/>
              </a:rPr>
              <a:t>İSTİSMARI</a:t>
            </a:r>
            <a:endParaRPr lang="tr-TR" sz="4400" b="1" dirty="0">
              <a:solidFill>
                <a:srgbClr val="0070C0"/>
              </a:solidFill>
              <a:effectLst>
                <a:outerShdw blurRad="38100" dist="38100" dir="2700000" algn="tl">
                  <a:srgbClr val="000000">
                    <a:alpha val="43137"/>
                  </a:srgbClr>
                </a:outerShdw>
              </a:effectLst>
              <a:latin typeface="Franklin Gothic Demi" panose="020B0703020102020204" pitchFamily="34" charset="0"/>
            </a:endParaRPr>
          </a:p>
        </p:txBody>
      </p:sp>
      <p:pic>
        <p:nvPicPr>
          <p:cNvPr id="6" name="3 Resim" descr="slide0001_image004.jp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b="19118"/>
          <a:stretch>
            <a:fillRect/>
          </a:stretch>
        </p:blipFill>
        <p:spPr bwMode="auto">
          <a:xfrm rot="9220902" flipV="1">
            <a:off x="5983175" y="3535078"/>
            <a:ext cx="2898238"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885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Bir çocuğun ihmal edildiğini nasıl anlarız?</a:t>
            </a:r>
          </a:p>
        </p:txBody>
      </p:sp>
      <p:sp>
        <p:nvSpPr>
          <p:cNvPr id="3" name="4 Yuvarlatılmış Dikdörtgen"/>
          <p:cNvSpPr/>
          <p:nvPr/>
        </p:nvSpPr>
        <p:spPr>
          <a:xfrm>
            <a:off x="2411760" y="1061087"/>
            <a:ext cx="6264696" cy="553626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Okul devamsızlığı çok </a:t>
            </a:r>
            <a:r>
              <a:rPr lang="tr-TR" sz="2400" dirty="0" smtClean="0">
                <a:solidFill>
                  <a:schemeClr val="tx1"/>
                </a:solidFill>
              </a:rPr>
              <a:t>fazlaysa,</a:t>
            </a:r>
            <a:endParaRPr lang="tr-TR" sz="24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Sürekli pis giyiniyor ve kötü </a:t>
            </a:r>
            <a:r>
              <a:rPr lang="tr-TR" sz="2400" dirty="0" smtClean="0">
                <a:solidFill>
                  <a:schemeClr val="tx1"/>
                </a:solidFill>
              </a:rPr>
              <a:t>kokuyorsa,</a:t>
            </a:r>
            <a:endParaRPr lang="tr-TR" sz="24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Vücudu aşırı derecede zayıf </a:t>
            </a:r>
            <a:r>
              <a:rPr lang="tr-TR" sz="2400" dirty="0" smtClean="0">
                <a:solidFill>
                  <a:schemeClr val="tx1"/>
                </a:solidFill>
              </a:rPr>
              <a:t>düşmüşse,</a:t>
            </a:r>
            <a:endParaRPr lang="tr-TR" sz="24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Yemek veya para için dilencilik yapıyor veya </a:t>
            </a:r>
            <a:r>
              <a:rPr lang="tr-TR" sz="2400" dirty="0" smtClean="0">
                <a:solidFill>
                  <a:schemeClr val="tx1"/>
                </a:solidFill>
              </a:rPr>
              <a:t>çalışıyorsa,</a:t>
            </a:r>
            <a:endParaRPr lang="tr-TR" sz="24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Tıbbi destekten </a:t>
            </a:r>
            <a:r>
              <a:rPr lang="tr-TR" sz="2400" dirty="0" smtClean="0">
                <a:solidFill>
                  <a:schemeClr val="tx1"/>
                </a:solidFill>
              </a:rPr>
              <a:t>mahrumsa,</a:t>
            </a:r>
            <a:endParaRPr lang="tr-TR" sz="24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Madde kullanımı</a:t>
            </a:r>
            <a:r>
              <a:rPr lang="tr-TR" sz="2400" dirty="0" smtClean="0">
                <a:solidFill>
                  <a:schemeClr val="tx1"/>
                </a:solidFill>
              </a:rPr>
              <a:t>, kendine </a:t>
            </a:r>
            <a:r>
              <a:rPr lang="tr-TR" sz="2400" dirty="0">
                <a:solidFill>
                  <a:schemeClr val="tx1"/>
                </a:solidFill>
              </a:rPr>
              <a:t>zarar verme gibi alışkanlıkları varsa çocuğun ihmale maruz kaldığını düşünebiliriz</a:t>
            </a:r>
            <a:r>
              <a:rPr lang="tr-TR" sz="2400" dirty="0" smtClean="0">
                <a:solidFill>
                  <a:schemeClr val="tx1"/>
                </a:solidFill>
              </a:rPr>
              <a:t>.</a:t>
            </a:r>
            <a:endParaRPr lang="tr-TR" sz="2400" dirty="0">
              <a:solidFill>
                <a:schemeClr val="tx1"/>
              </a:solidFill>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25" y="4545023"/>
            <a:ext cx="2013804" cy="2052329"/>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774506"/>
            <a:ext cx="2341029" cy="2200419"/>
          </a:xfrm>
          <a:prstGeom prst="rect">
            <a:avLst/>
          </a:prstGeom>
        </p:spPr>
      </p:pic>
    </p:spTree>
    <p:extLst>
      <p:ext uri="{BB962C8B-B14F-4D97-AF65-F5344CB8AC3E}">
        <p14:creationId xmlns:p14="http://schemas.microsoft.com/office/powerpoint/2010/main" val="3148932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İhmalin çocuk üzerindeki etkileri nelerdir?</a:t>
            </a:r>
          </a:p>
        </p:txBody>
      </p:sp>
      <p:sp>
        <p:nvSpPr>
          <p:cNvPr id="3" name="4 Yuvarlatılmış Dikdörtgen"/>
          <p:cNvSpPr/>
          <p:nvPr/>
        </p:nvSpPr>
        <p:spPr>
          <a:xfrm>
            <a:off x="971600" y="1124744"/>
            <a:ext cx="7344816" cy="482453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chemeClr val="tx1"/>
                </a:solidFill>
              </a:rPr>
              <a:t>Gelişim geriliği</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chemeClr val="tx1"/>
                </a:solidFill>
              </a:rPr>
              <a:t>Ölüme kadar varabilen sağlık problemleri</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chemeClr val="tx1"/>
                </a:solidFill>
              </a:rPr>
              <a:t>Davranış problemleri</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chemeClr val="tx1"/>
                </a:solidFill>
              </a:rPr>
              <a:t>İletişim problemleri</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chemeClr val="tx1"/>
                </a:solidFill>
              </a:rPr>
              <a:t>Yalnızlık ve korunmasızlık hissi</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chemeClr val="tx1"/>
                </a:solidFill>
              </a:rPr>
              <a:t>Eşya ve madde bağımlılığı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chemeClr val="tx1"/>
                </a:solidFill>
              </a:rPr>
              <a:t>Suça yönelme riski</a:t>
            </a:r>
          </a:p>
        </p:txBody>
      </p:sp>
    </p:spTree>
    <p:extLst>
      <p:ext uri="{BB962C8B-B14F-4D97-AF65-F5344CB8AC3E}">
        <p14:creationId xmlns:p14="http://schemas.microsoft.com/office/powerpoint/2010/main" val="1449540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Çocuk ihmalinde risk faktörleri</a:t>
            </a:r>
          </a:p>
        </p:txBody>
      </p:sp>
      <p:sp>
        <p:nvSpPr>
          <p:cNvPr id="3" name="4 Yuvarlatılmış Dikdörtgen"/>
          <p:cNvSpPr/>
          <p:nvPr/>
        </p:nvSpPr>
        <p:spPr>
          <a:xfrm>
            <a:off x="395536" y="1124744"/>
            <a:ext cx="4824536" cy="525658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Cehalet</a:t>
            </a:r>
            <a:r>
              <a:rPr lang="tr-TR" sz="2400" dirty="0" smtClean="0">
                <a:solidFill>
                  <a:schemeClr val="tx1"/>
                </a:solidFill>
              </a:rPr>
              <a:t>, bilgi </a:t>
            </a:r>
            <a:r>
              <a:rPr lang="tr-TR" sz="2400" dirty="0">
                <a:solidFill>
                  <a:schemeClr val="tx1"/>
                </a:solidFill>
              </a:rPr>
              <a:t>eksikliği</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Yetersiz </a:t>
            </a:r>
            <a:r>
              <a:rPr lang="tr-TR" sz="2400" dirty="0" err="1">
                <a:solidFill>
                  <a:schemeClr val="tx1"/>
                </a:solidFill>
              </a:rPr>
              <a:t>sosyo</a:t>
            </a:r>
            <a:r>
              <a:rPr lang="tr-TR" sz="2400" dirty="0">
                <a:solidFill>
                  <a:schemeClr val="tx1"/>
                </a:solidFill>
              </a:rPr>
              <a:t>-ekonomik koşullar</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Aile içi şiddetin varlığı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Ebeveynlerin geçmişte gördükleri kötü muamele</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Ebeveynlerin madde bağımlılığı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Çocuğun tek bir ebeveyn ile yaşaması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Yetersiz sosyal destek</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561" y="1124744"/>
            <a:ext cx="3446911" cy="5256584"/>
          </a:xfrm>
          <a:prstGeom prst="rect">
            <a:avLst/>
          </a:prstGeom>
        </p:spPr>
      </p:pic>
    </p:spTree>
    <p:extLst>
      <p:ext uri="{BB962C8B-B14F-4D97-AF65-F5344CB8AC3E}">
        <p14:creationId xmlns:p14="http://schemas.microsoft.com/office/powerpoint/2010/main" val="355990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108012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sz="36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FİZİKSEL İSTİSMAR</a:t>
            </a:r>
            <a:endPar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395536" y="1412776"/>
            <a:ext cx="8336093" cy="3312369"/>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smtClean="0">
                <a:solidFill>
                  <a:schemeClr val="tx1"/>
                </a:solidFill>
              </a:rPr>
              <a:t>Çocuğa </a:t>
            </a:r>
            <a:r>
              <a:rPr lang="tr-TR" sz="2200" dirty="0">
                <a:solidFill>
                  <a:schemeClr val="tx1"/>
                </a:solidFill>
              </a:rPr>
              <a:t>karşı; sağlığına, yaşamına, gelişimine veya onuruna zarar veren ya da zarar verebilme olasılığı yüksek,  kasıtlı fiziksel güç kullanılmasıdır</a:t>
            </a:r>
            <a:r>
              <a:rPr lang="tr-TR" sz="2200" dirty="0" smtClean="0">
                <a:solidFill>
                  <a:schemeClr val="tx1"/>
                </a:solidFill>
              </a:rPr>
              <a:t>.</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smtClean="0">
                <a:solidFill>
                  <a:schemeClr val="tx1"/>
                </a:solidFill>
              </a:rPr>
              <a:t>Çocuğun </a:t>
            </a:r>
            <a:r>
              <a:rPr lang="tr-TR" sz="2200" dirty="0">
                <a:solidFill>
                  <a:schemeClr val="tx1"/>
                </a:solidFill>
              </a:rPr>
              <a:t>kaza dışı sebeple bir yetişkin tarafından yaralanması ve örselenmesidir</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Bir tokattan başlayarak çeşitli aletlerin kullanılmasına kadar devam edebilir</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En yaygın rastlanılan ve </a:t>
            </a:r>
            <a:r>
              <a:rPr lang="tr-TR" sz="2200" u="sng" dirty="0">
                <a:solidFill>
                  <a:schemeClr val="tx1"/>
                </a:solidFill>
              </a:rPr>
              <a:t>belirlenmesi en kolay</a:t>
            </a:r>
            <a:r>
              <a:rPr lang="tr-TR" sz="2200" dirty="0">
                <a:solidFill>
                  <a:schemeClr val="tx1"/>
                </a:solidFill>
              </a:rPr>
              <a:t> olan istismar tipidir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4869160"/>
            <a:ext cx="2838509" cy="1872208"/>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890482"/>
            <a:ext cx="2590800" cy="1852883"/>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3357" y="4817317"/>
            <a:ext cx="2448272" cy="1924051"/>
          </a:xfrm>
          <a:prstGeom prst="rect">
            <a:avLst/>
          </a:prstGeom>
        </p:spPr>
      </p:pic>
    </p:spTree>
    <p:extLst>
      <p:ext uri="{BB962C8B-B14F-4D97-AF65-F5344CB8AC3E}">
        <p14:creationId xmlns:p14="http://schemas.microsoft.com/office/powerpoint/2010/main" val="289779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86409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Hangi durumlarda fiziksel istismardan kuşkulanılmalıdır?</a:t>
            </a:r>
          </a:p>
        </p:txBody>
      </p:sp>
      <p:sp>
        <p:nvSpPr>
          <p:cNvPr id="3" name="4 Yuvarlatılmış Dikdörtgen"/>
          <p:cNvSpPr/>
          <p:nvPr/>
        </p:nvSpPr>
        <p:spPr>
          <a:xfrm>
            <a:off x="593692" y="1412776"/>
            <a:ext cx="7992888" cy="424847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Öykü yaralanmanın şiddeti ile uyumlu değilse</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Yaralanma çocuğun gelişimsel düzeyi ile uyumlu değilse</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1 yaşın altındaki bir bebekte kırık gibi ciddi bir yaralanma varsa</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Aynı çocuk sık sık kaza nedeniyle hastaneye götürülüyorsa</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Çocuğun kardeşlerinde de sık sık yaralanma öyküsü varsa</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Ailede risk etmenleri varsa</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085184"/>
            <a:ext cx="2718437" cy="1772816"/>
          </a:xfrm>
          <a:prstGeom prst="rect">
            <a:avLst/>
          </a:prstGeom>
        </p:spPr>
      </p:pic>
    </p:spTree>
    <p:extLst>
      <p:ext uri="{BB962C8B-B14F-4D97-AF65-F5344CB8AC3E}">
        <p14:creationId xmlns:p14="http://schemas.microsoft.com/office/powerpoint/2010/main" val="603570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86409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Hangi yaralanmalarda kuşkulanılmalıdır?</a:t>
            </a:r>
          </a:p>
        </p:txBody>
      </p:sp>
      <p:sp>
        <p:nvSpPr>
          <p:cNvPr id="3" name="4 Yuvarlatılmış Dikdörtgen"/>
          <p:cNvSpPr/>
          <p:nvPr/>
        </p:nvSpPr>
        <p:spPr>
          <a:xfrm>
            <a:off x="395536" y="1412776"/>
            <a:ext cx="8424936" cy="468052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Farklı zamanlara ait çok sayıda çürük, morluk</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İki taraflı gözaltı morarması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Bir </a:t>
            </a:r>
            <a:r>
              <a:rPr lang="tr-TR" sz="2400" b="1" dirty="0" err="1">
                <a:solidFill>
                  <a:schemeClr val="tx1"/>
                </a:solidFill>
              </a:rPr>
              <a:t>şekile</a:t>
            </a:r>
            <a:r>
              <a:rPr lang="tr-TR" sz="2400" b="1" dirty="0">
                <a:solidFill>
                  <a:schemeClr val="tx1"/>
                </a:solidFill>
              </a:rPr>
              <a:t> benzeyen yaralar</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Ağız yaraları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Göz içi kanamalar</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Simetrik yanıklar</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chemeClr val="tx1"/>
                </a:solidFill>
              </a:rPr>
              <a:t>Kalçalarda simetrik morluklar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378" y="3140968"/>
            <a:ext cx="2718437" cy="1772816"/>
          </a:xfrm>
          <a:prstGeom prst="rect">
            <a:avLst/>
          </a:prstGeom>
        </p:spPr>
      </p:pic>
    </p:spTree>
    <p:extLst>
      <p:ext uri="{BB962C8B-B14F-4D97-AF65-F5344CB8AC3E}">
        <p14:creationId xmlns:p14="http://schemas.microsoft.com/office/powerpoint/2010/main" val="4119249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DRM0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71500"/>
            <a:ext cx="853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14213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Fiziksel İstismarda Risk Faktörleri</a:t>
            </a:r>
          </a:p>
        </p:txBody>
      </p:sp>
      <p:sp>
        <p:nvSpPr>
          <p:cNvPr id="3" name="4 Yuvarlatılmış Dikdörtgen"/>
          <p:cNvSpPr/>
          <p:nvPr/>
        </p:nvSpPr>
        <p:spPr>
          <a:xfrm>
            <a:off x="395536" y="1196752"/>
            <a:ext cx="4104456" cy="504056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smtClean="0">
                <a:solidFill>
                  <a:srgbClr val="FF0000"/>
                </a:solidFill>
                <a:effectLst>
                  <a:outerShdw blurRad="38100" dist="38100" dir="2700000" algn="tl">
                    <a:srgbClr val="000000">
                      <a:alpha val="43137"/>
                    </a:srgbClr>
                  </a:outerShdw>
                </a:effectLst>
              </a:rPr>
              <a:t>Çocuk </a:t>
            </a:r>
            <a:r>
              <a:rPr lang="tr-TR" sz="2400" b="1" dirty="0">
                <a:solidFill>
                  <a:srgbClr val="FF0000"/>
                </a:solidFill>
                <a:effectLst>
                  <a:outerShdw blurRad="38100" dist="38100" dir="2700000" algn="tl">
                    <a:srgbClr val="000000">
                      <a:alpha val="43137"/>
                    </a:srgbClr>
                  </a:outerShdw>
                </a:effectLst>
              </a:rPr>
              <a:t>ile </a:t>
            </a:r>
            <a:r>
              <a:rPr lang="tr-TR" sz="2400" b="1" dirty="0" smtClean="0">
                <a:solidFill>
                  <a:srgbClr val="FF0000"/>
                </a:solidFill>
                <a:effectLst>
                  <a:outerShdw blurRad="38100" dist="38100" dir="2700000" algn="tl">
                    <a:srgbClr val="000000">
                      <a:alpha val="43137"/>
                    </a:srgbClr>
                  </a:outerShdw>
                </a:effectLst>
              </a:rPr>
              <a:t>ilgili</a:t>
            </a:r>
            <a:endParaRPr lang="tr-TR" sz="2400" b="1" dirty="0">
              <a:solidFill>
                <a:srgbClr val="FF0000"/>
              </a:solidFill>
              <a:effectLst>
                <a:outerShdw blurRad="38100" dist="38100" dir="2700000" algn="tl">
                  <a:srgbClr val="000000">
                    <a:alpha val="43137"/>
                  </a:srgbClr>
                </a:outerShdw>
              </a:effectLst>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err="1">
                <a:solidFill>
                  <a:schemeClr val="tx1"/>
                </a:solidFill>
              </a:rPr>
              <a:t>Hiperaktif</a:t>
            </a:r>
            <a:r>
              <a:rPr lang="tr-TR" sz="2400" dirty="0">
                <a:solidFill>
                  <a:schemeClr val="tx1"/>
                </a:solidFill>
              </a:rPr>
              <a:t> çocuk</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İstenmeyen bir gebelik sonrası dünyaya gelen çocuk</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Engelli çocuk</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Özel bir bakım gerektiren (</a:t>
            </a:r>
            <a:r>
              <a:rPr lang="tr-TR" sz="2400" dirty="0" err="1">
                <a:solidFill>
                  <a:schemeClr val="tx1"/>
                </a:solidFill>
              </a:rPr>
              <a:t>örn</a:t>
            </a:r>
            <a:r>
              <a:rPr lang="tr-TR" sz="2400" dirty="0">
                <a:solidFill>
                  <a:schemeClr val="tx1"/>
                </a:solidFill>
              </a:rPr>
              <a:t>: çok küçük prematüre, hastalığı olan) çocuk</a:t>
            </a:r>
          </a:p>
        </p:txBody>
      </p:sp>
      <p:sp>
        <p:nvSpPr>
          <p:cNvPr id="7" name="4 Yuvarlatılmış Dikdörtgen"/>
          <p:cNvSpPr/>
          <p:nvPr/>
        </p:nvSpPr>
        <p:spPr>
          <a:xfrm>
            <a:off x="4716016" y="1196752"/>
            <a:ext cx="4104456" cy="504056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smtClean="0">
                <a:solidFill>
                  <a:srgbClr val="FF0000"/>
                </a:solidFill>
                <a:effectLst>
                  <a:outerShdw blurRad="38100" dist="38100" dir="2700000" algn="tl">
                    <a:srgbClr val="000000">
                      <a:alpha val="43137"/>
                    </a:srgbClr>
                  </a:outerShdw>
                </a:effectLst>
              </a:rPr>
              <a:t>Aile </a:t>
            </a:r>
            <a:r>
              <a:rPr lang="tr-TR" sz="2400" b="1" dirty="0">
                <a:solidFill>
                  <a:srgbClr val="FF0000"/>
                </a:solidFill>
                <a:effectLst>
                  <a:outerShdw blurRad="38100" dist="38100" dir="2700000" algn="tl">
                    <a:srgbClr val="000000">
                      <a:alpha val="43137"/>
                    </a:srgbClr>
                  </a:outerShdw>
                </a:effectLst>
              </a:rPr>
              <a:t>ile </a:t>
            </a:r>
            <a:r>
              <a:rPr lang="tr-TR" sz="2400" b="1" dirty="0" smtClean="0">
                <a:solidFill>
                  <a:srgbClr val="FF0000"/>
                </a:solidFill>
                <a:effectLst>
                  <a:outerShdw blurRad="38100" dist="38100" dir="2700000" algn="tl">
                    <a:srgbClr val="000000">
                      <a:alpha val="43137"/>
                    </a:srgbClr>
                  </a:outerShdw>
                </a:effectLst>
              </a:rPr>
              <a:t>ilgili</a:t>
            </a:r>
            <a:endParaRPr lang="tr-TR" sz="2400" b="1" dirty="0">
              <a:solidFill>
                <a:srgbClr val="FF0000"/>
              </a:solidFill>
              <a:effectLst>
                <a:outerShdw blurRad="38100" dist="38100" dir="2700000" algn="tl">
                  <a:srgbClr val="000000">
                    <a:alpha val="43137"/>
                  </a:srgbClr>
                </a:outerShdw>
              </a:effectLst>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Psikiyatrik sorunlu ebeveyn</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Üvey ebeveyn </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Alkol ve/veya uyuşturucu bağımlısı ebeveyn</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Çocuk sayısının fazla olması </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Küçük yaşta anne-baba olunması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Aile içi geçimsizlik ve şiddet </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İşsizlik-Ekonomik sıkıntılar </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Eğitimsizlik </a:t>
            </a:r>
          </a:p>
        </p:txBody>
      </p:sp>
    </p:spTree>
    <p:extLst>
      <p:ext uri="{BB962C8B-B14F-4D97-AF65-F5344CB8AC3E}">
        <p14:creationId xmlns:p14="http://schemas.microsoft.com/office/powerpoint/2010/main" val="1894065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DRM0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71500"/>
            <a:ext cx="853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8278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DRM0159"/>
          <p:cNvPicPr>
            <a:picLocks noChangeAspect="1" noChangeArrowheads="1"/>
          </p:cNvPicPr>
          <p:nvPr/>
        </p:nvPicPr>
        <p:blipFill>
          <a:blip r:embed="rId2">
            <a:extLst>
              <a:ext uri="{28A0092B-C50C-407E-A947-70E740481C1C}">
                <a14:useLocalDpi xmlns:a14="http://schemas.microsoft.com/office/drawing/2010/main" val="0"/>
              </a:ext>
            </a:extLst>
          </a:blip>
          <a:srcRect r="64"/>
          <a:stretch>
            <a:fillRect/>
          </a:stretch>
        </p:blipFill>
        <p:spPr bwMode="auto">
          <a:xfrm>
            <a:off x="900113" y="981075"/>
            <a:ext cx="727233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5755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sz="quarter" idx="1"/>
          </p:nvPr>
        </p:nvSpPr>
        <p:spPr>
          <a:xfrm>
            <a:off x="428625" y="1556791"/>
            <a:ext cx="8504238" cy="4942433"/>
          </a:xfrm>
        </p:spPr>
        <p:txBody>
          <a:bodyPr/>
          <a:lstStyle/>
          <a:p>
            <a:pPr lvl="1" eaLnBrk="1" hangingPunct="1"/>
            <a:endParaRPr lang="tr-TR" smtClean="0"/>
          </a:p>
          <a:p>
            <a:pPr eaLnBrk="1" hangingPunct="1"/>
            <a:endParaRPr lang="tr-TR" smtClean="0"/>
          </a:p>
        </p:txBody>
      </p:sp>
      <p:sp>
        <p:nvSpPr>
          <p:cNvPr id="5" name="4 Yuvarlatılmış Dikdörtgen"/>
          <p:cNvSpPr/>
          <p:nvPr/>
        </p:nvSpPr>
        <p:spPr>
          <a:xfrm>
            <a:off x="468313" y="260648"/>
            <a:ext cx="8429625" cy="100012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altLang="tr-TR" sz="2800" b="1" dirty="0">
                <a:solidFill>
                  <a:srgbClr val="C00000"/>
                </a:solidFill>
                <a:effectLst>
                  <a:outerShdw blurRad="38100" dist="38100" dir="2700000" algn="tl">
                    <a:srgbClr val="000000">
                      <a:alpha val="43137"/>
                    </a:srgbClr>
                  </a:outerShdw>
                </a:effectLst>
              </a:rPr>
              <a:t>Neden “Çocuk İhmali Ve İstismarı” </a:t>
            </a:r>
            <a:br>
              <a:rPr lang="tr-TR" altLang="tr-TR" sz="2800" b="1" dirty="0">
                <a:solidFill>
                  <a:srgbClr val="C00000"/>
                </a:solidFill>
                <a:effectLst>
                  <a:outerShdw blurRad="38100" dist="38100" dir="2700000" algn="tl">
                    <a:srgbClr val="000000">
                      <a:alpha val="43137"/>
                    </a:srgbClr>
                  </a:outerShdw>
                </a:effectLst>
              </a:rPr>
            </a:br>
            <a:r>
              <a:rPr lang="tr-TR" altLang="tr-TR" sz="2800" b="1" dirty="0">
                <a:solidFill>
                  <a:srgbClr val="C00000"/>
                </a:solidFill>
                <a:effectLst>
                  <a:outerShdw blurRad="38100" dist="38100" dir="2700000" algn="tl">
                    <a:srgbClr val="000000">
                      <a:alpha val="43137"/>
                    </a:srgbClr>
                  </a:outerShdw>
                </a:effectLst>
              </a:rPr>
              <a:t>Semineri?</a:t>
            </a:r>
            <a:endParaRPr lang="tr-TR" sz="2800" b="1" dirty="0">
              <a:solidFill>
                <a:srgbClr val="C00000"/>
              </a:solidFill>
              <a:effectLst>
                <a:outerShdw blurRad="38100" dist="38100" dir="2700000" algn="tl">
                  <a:srgbClr val="000000">
                    <a:alpha val="43137"/>
                  </a:srgbClr>
                </a:outerShdw>
              </a:effectLst>
            </a:endParaRPr>
          </a:p>
        </p:txBody>
      </p:sp>
      <p:sp>
        <p:nvSpPr>
          <p:cNvPr id="9" name="8 Yuvarlatılmış Dikdörtgen"/>
          <p:cNvSpPr/>
          <p:nvPr/>
        </p:nvSpPr>
        <p:spPr>
          <a:xfrm>
            <a:off x="468313" y="1700808"/>
            <a:ext cx="8358187" cy="4730849"/>
          </a:xfrm>
          <a:prstGeom prst="roundRect">
            <a:avLst>
              <a:gd name="adj" fmla="val 4273"/>
            </a:avLst>
          </a:prstGeom>
          <a:ln/>
        </p:spPr>
        <p:style>
          <a:lnRef idx="1">
            <a:schemeClr val="accent1"/>
          </a:lnRef>
          <a:fillRef idx="2">
            <a:schemeClr val="accent1"/>
          </a:fillRef>
          <a:effectRef idx="1">
            <a:schemeClr val="accent1"/>
          </a:effectRef>
          <a:fontRef idx="minor">
            <a:schemeClr val="dk1"/>
          </a:fontRef>
        </p:style>
        <p:txBody>
          <a:bodyPr/>
          <a:lstStyle/>
          <a:p>
            <a:pPr marL="285750" indent="-285750">
              <a:buFont typeface="Wingdings" panose="05000000000000000000" pitchFamily="2" charset="2"/>
              <a:buChar char="§"/>
            </a:pPr>
            <a:r>
              <a:rPr lang="tr-TR" altLang="tr-TR" dirty="0">
                <a:solidFill>
                  <a:schemeClr val="tx1"/>
                </a:solidFill>
              </a:rPr>
              <a:t>Çünkü; Türkiye de  her gün çocuklar mutlaka ya duygusal istismar ya fiziksel istismar yada cinsel istismara maruz </a:t>
            </a:r>
            <a:r>
              <a:rPr lang="tr-TR" altLang="tr-TR" dirty="0" smtClean="0">
                <a:solidFill>
                  <a:schemeClr val="tx1"/>
                </a:solidFill>
              </a:rPr>
              <a:t>kalıyor, </a:t>
            </a:r>
            <a:endParaRPr lang="tr-TR" altLang="tr-TR" dirty="0">
              <a:solidFill>
                <a:schemeClr val="tx1"/>
              </a:solidFill>
            </a:endParaRPr>
          </a:p>
          <a:p>
            <a:pPr marL="285750" indent="-285750">
              <a:buFont typeface="Wingdings" panose="05000000000000000000" pitchFamily="2" charset="2"/>
              <a:buChar char="§"/>
            </a:pPr>
            <a:r>
              <a:rPr lang="tr-TR" altLang="tr-TR" dirty="0">
                <a:solidFill>
                  <a:schemeClr val="tx1"/>
                </a:solidFill>
              </a:rPr>
              <a:t>Çünkü; Türkiye de her 5 kız çocuğundan 2’si</a:t>
            </a:r>
            <a:r>
              <a:rPr lang="tr-TR" altLang="tr-TR" dirty="0" smtClean="0">
                <a:solidFill>
                  <a:schemeClr val="tx1"/>
                </a:solidFill>
              </a:rPr>
              <a:t>, her  </a:t>
            </a:r>
            <a:r>
              <a:rPr lang="tr-TR" altLang="tr-TR" dirty="0">
                <a:solidFill>
                  <a:schemeClr val="tx1"/>
                </a:solidFill>
              </a:rPr>
              <a:t>10 erkek çocuğundan 3’ü cinsel istismara maruz  </a:t>
            </a:r>
            <a:r>
              <a:rPr lang="tr-TR" altLang="tr-TR" dirty="0" smtClean="0">
                <a:solidFill>
                  <a:schemeClr val="tx1"/>
                </a:solidFill>
              </a:rPr>
              <a:t>kalıyor,</a:t>
            </a:r>
            <a:endParaRPr lang="tr-TR" altLang="tr-TR" dirty="0">
              <a:solidFill>
                <a:schemeClr val="tx1"/>
              </a:solidFill>
            </a:endParaRPr>
          </a:p>
          <a:p>
            <a:pPr marL="285750" indent="-285750">
              <a:buFont typeface="Wingdings" panose="05000000000000000000" pitchFamily="2" charset="2"/>
              <a:buChar char="§"/>
            </a:pPr>
            <a:r>
              <a:rPr lang="tr-TR" altLang="tr-TR" dirty="0">
                <a:solidFill>
                  <a:schemeClr val="tx1"/>
                </a:solidFill>
              </a:rPr>
              <a:t>Öğretmenlerin kilit noktada yer alması,</a:t>
            </a:r>
          </a:p>
          <a:p>
            <a:pPr marL="285750" indent="-285750">
              <a:buFont typeface="Wingdings" panose="05000000000000000000" pitchFamily="2" charset="2"/>
              <a:buChar char="§"/>
            </a:pPr>
            <a:r>
              <a:rPr lang="tr-TR" altLang="tr-TR" dirty="0">
                <a:solidFill>
                  <a:schemeClr val="tx1"/>
                </a:solidFill>
              </a:rPr>
              <a:t>Öğretmenlerin öğrenci ile her gün iletişim halinde olması, </a:t>
            </a:r>
            <a:r>
              <a:rPr lang="tr-TR" altLang="tr-TR" dirty="0" smtClean="0">
                <a:solidFill>
                  <a:schemeClr val="tx1"/>
                </a:solidFill>
              </a:rPr>
              <a:t>öğrenciyi </a:t>
            </a:r>
            <a:r>
              <a:rPr lang="tr-TR" altLang="tr-TR" dirty="0">
                <a:solidFill>
                  <a:schemeClr val="tx1"/>
                </a:solidFill>
              </a:rPr>
              <a:t>gözlemleyebilmesi, öğrencide yaşanacak olan değişikliği </a:t>
            </a:r>
            <a:r>
              <a:rPr lang="tr-TR" altLang="tr-TR" dirty="0" err="1">
                <a:solidFill>
                  <a:schemeClr val="tx1"/>
                </a:solidFill>
              </a:rPr>
              <a:t>farketme</a:t>
            </a:r>
            <a:r>
              <a:rPr lang="tr-TR" altLang="tr-TR" dirty="0">
                <a:solidFill>
                  <a:schemeClr val="tx1"/>
                </a:solidFill>
              </a:rPr>
              <a:t> olasılığının olması…</a:t>
            </a:r>
          </a:p>
          <a:p>
            <a:pPr marL="285750" indent="-285750">
              <a:buFont typeface="Wingdings" panose="05000000000000000000" pitchFamily="2" charset="2"/>
              <a:buChar char="§"/>
            </a:pPr>
            <a:r>
              <a:rPr lang="tr-TR" altLang="tr-TR" dirty="0">
                <a:solidFill>
                  <a:schemeClr val="tx1"/>
                </a:solidFill>
              </a:rPr>
              <a:t>Öğretmenlerin farkındalık düzeylerinin yüksek olması</a:t>
            </a:r>
          </a:p>
          <a:p>
            <a:pPr marL="285750" indent="-285750">
              <a:buFont typeface="Wingdings" panose="05000000000000000000" pitchFamily="2" charset="2"/>
              <a:buChar char="§"/>
            </a:pPr>
            <a:r>
              <a:rPr lang="tr-TR" altLang="tr-TR" dirty="0">
                <a:solidFill>
                  <a:schemeClr val="tx1"/>
                </a:solidFill>
              </a:rPr>
              <a:t>Toplumdaki bireylere göre öğrenci davranışlarını değerlendirme konusunda uzman konumunda olması</a:t>
            </a:r>
          </a:p>
          <a:p>
            <a:pPr marL="285750" indent="-285750">
              <a:buFont typeface="Wingdings" panose="05000000000000000000" pitchFamily="2" charset="2"/>
              <a:buChar char="§"/>
            </a:pPr>
            <a:r>
              <a:rPr lang="tr-TR" altLang="tr-TR" dirty="0">
                <a:solidFill>
                  <a:schemeClr val="tx1"/>
                </a:solidFill>
              </a:rPr>
              <a:t>Çocuk  üzerinde oluşabilecek olası riskleri en aza indirgeyebilecek  konum ve bilgiye sahip </a:t>
            </a:r>
            <a:r>
              <a:rPr lang="tr-TR" altLang="tr-TR" dirty="0" smtClean="0">
                <a:solidFill>
                  <a:schemeClr val="tx1"/>
                </a:solidFill>
              </a:rPr>
              <a:t>olması…</a:t>
            </a:r>
            <a:endParaRPr lang="tr-TR" altLang="tr-TR" dirty="0">
              <a:solidFill>
                <a:schemeClr val="tx1"/>
              </a:solidFill>
            </a:endParaRPr>
          </a:p>
          <a:p>
            <a:pPr marL="285750" indent="-285750">
              <a:buFont typeface="Wingdings" panose="05000000000000000000" pitchFamily="2" charset="2"/>
              <a:buChar char="§"/>
            </a:pPr>
            <a:r>
              <a:rPr lang="tr-TR" altLang="tr-TR" dirty="0">
                <a:solidFill>
                  <a:schemeClr val="tx1"/>
                </a:solidFill>
              </a:rPr>
              <a:t>Amacımız çocuk ihmal ve istismarı konusunda öğretmenlere açıklayıcı </a:t>
            </a:r>
            <a:r>
              <a:rPr lang="tr-TR" altLang="tr-TR" dirty="0" smtClean="0">
                <a:solidFill>
                  <a:schemeClr val="tx1"/>
                </a:solidFill>
              </a:rPr>
              <a:t>bilgi </a:t>
            </a:r>
            <a:r>
              <a:rPr lang="tr-TR" altLang="tr-TR" dirty="0">
                <a:solidFill>
                  <a:schemeClr val="tx1"/>
                </a:solidFill>
              </a:rPr>
              <a:t>aktarmaktır.</a:t>
            </a:r>
          </a:p>
        </p:txBody>
      </p:sp>
    </p:spTree>
    <p:extLst>
      <p:ext uri="{BB962C8B-B14F-4D97-AF65-F5344CB8AC3E}">
        <p14:creationId xmlns:p14="http://schemas.microsoft.com/office/powerpoint/2010/main" val="1500591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DRM0156"/>
          <p:cNvPicPr>
            <a:picLocks noChangeAspect="1" noChangeArrowheads="1"/>
          </p:cNvPicPr>
          <p:nvPr/>
        </p:nvPicPr>
        <p:blipFill>
          <a:blip r:embed="rId2">
            <a:extLst>
              <a:ext uri="{28A0092B-C50C-407E-A947-70E740481C1C}">
                <a14:useLocalDpi xmlns:a14="http://schemas.microsoft.com/office/drawing/2010/main" val="0"/>
              </a:ext>
            </a:extLst>
          </a:blip>
          <a:srcRect r="-46"/>
          <a:stretch>
            <a:fillRect/>
          </a:stretch>
        </p:blipFill>
        <p:spPr bwMode="auto">
          <a:xfrm>
            <a:off x="1116013" y="1412875"/>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5514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DRM0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71500"/>
            <a:ext cx="853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875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Fiziksel İstismar </a:t>
            </a:r>
            <a:r>
              <a:rPr lang="tr-TR" sz="36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sonuçları nelerdir</a:t>
            </a:r>
            <a:r>
              <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sp>
        <p:nvSpPr>
          <p:cNvPr id="3" name="4 Yuvarlatılmış Dikdörtgen"/>
          <p:cNvSpPr/>
          <p:nvPr/>
        </p:nvSpPr>
        <p:spPr>
          <a:xfrm>
            <a:off x="467544" y="1124744"/>
            <a:ext cx="8280920" cy="5400600"/>
          </a:xfrm>
          <a:prstGeom prst="roundRect">
            <a:avLst/>
          </a:prstGeom>
        </p:spPr>
        <p:style>
          <a:lnRef idx="1">
            <a:schemeClr val="accent2"/>
          </a:lnRef>
          <a:fillRef idx="2">
            <a:schemeClr val="accent2"/>
          </a:fillRef>
          <a:effectRef idx="1">
            <a:schemeClr val="accent2"/>
          </a:effectRef>
          <a:fontRef idx="minor">
            <a:schemeClr val="dk1"/>
          </a:fontRef>
        </p:style>
        <p:txBody>
          <a:bodyPr numCol="1"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dirty="0" smtClean="0">
              <a:solidFill>
                <a:srgbClr val="FF0000"/>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smtClean="0">
                <a:solidFill>
                  <a:srgbClr val="FF0000"/>
                </a:solidFill>
              </a:rPr>
              <a:t>Fiziksel </a:t>
            </a:r>
            <a:r>
              <a:rPr lang="tr-TR" sz="2400" dirty="0">
                <a:solidFill>
                  <a:srgbClr val="FF0000"/>
                </a:solidFill>
              </a:rPr>
              <a:t>istismar ihmal edilip önemsenmediği takdirde tekrar edilme olasılığı %50’dir.</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Kaygı, içine </a:t>
            </a:r>
            <a:r>
              <a:rPr lang="tr-TR" sz="2400" dirty="0" smtClean="0">
                <a:solidFill>
                  <a:schemeClr val="tx1"/>
                </a:solidFill>
              </a:rPr>
              <a:t>kapanma</a:t>
            </a:r>
            <a:endParaRPr lang="tr-TR" sz="24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rgbClr val="FF0000"/>
                </a:solidFill>
              </a:rPr>
              <a:t>Olumsuz benlik kavramının oluşması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Korku, çaresiz- değersizlik hissi</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rgbClr val="FF0000"/>
                </a:solidFill>
              </a:rPr>
              <a:t>İleride yoğun kaygı ve </a:t>
            </a:r>
            <a:r>
              <a:rPr lang="tr-TR" sz="2400" dirty="0" smtClean="0">
                <a:solidFill>
                  <a:srgbClr val="FF0000"/>
                </a:solidFill>
              </a:rPr>
              <a:t>depresyon</a:t>
            </a:r>
            <a:endParaRPr lang="tr-TR" sz="24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smtClean="0">
                <a:solidFill>
                  <a:schemeClr val="tx1"/>
                </a:solidFill>
              </a:rPr>
              <a:t>Sosyal </a:t>
            </a:r>
            <a:r>
              <a:rPr lang="tr-TR" sz="2400" dirty="0">
                <a:solidFill>
                  <a:schemeClr val="tx1"/>
                </a:solidFill>
              </a:rPr>
              <a:t>ilişkilerden </a:t>
            </a:r>
            <a:r>
              <a:rPr lang="tr-TR" sz="2400" dirty="0" smtClean="0">
                <a:solidFill>
                  <a:schemeClr val="tx1"/>
                </a:solidFill>
              </a:rPr>
              <a:t>olumsuzluk (</a:t>
            </a:r>
            <a:r>
              <a:rPr lang="tr-TR" sz="2400" dirty="0" err="1">
                <a:solidFill>
                  <a:schemeClr val="tx1"/>
                </a:solidFill>
              </a:rPr>
              <a:t>antisosyal</a:t>
            </a:r>
            <a:r>
              <a:rPr lang="tr-TR" sz="2400" dirty="0">
                <a:solidFill>
                  <a:schemeClr val="tx1"/>
                </a:solidFill>
              </a:rPr>
              <a:t> </a:t>
            </a:r>
            <a:r>
              <a:rPr lang="tr-TR" sz="2400" dirty="0" smtClean="0">
                <a:solidFill>
                  <a:schemeClr val="tx1"/>
                </a:solidFill>
              </a:rPr>
              <a:t>kişilik)</a:t>
            </a:r>
            <a:endParaRPr lang="tr-TR" sz="24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rgbClr val="FF0000"/>
                </a:solidFill>
              </a:rPr>
              <a:t>Evden kaçma</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Öz saygının azalması ve psikolojik sorunlar</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rgbClr val="FF0000"/>
                </a:solidFill>
              </a:rPr>
              <a:t>Saldırganlık </a:t>
            </a:r>
            <a:r>
              <a:rPr lang="tr-TR" sz="2400" dirty="0" smtClean="0">
                <a:solidFill>
                  <a:srgbClr val="FF0000"/>
                </a:solidFill>
              </a:rPr>
              <a:t>ve </a:t>
            </a:r>
            <a:r>
              <a:rPr lang="tr-TR" sz="2400" dirty="0">
                <a:solidFill>
                  <a:srgbClr val="FF0000"/>
                </a:solidFill>
              </a:rPr>
              <a:t>şiddet, cinayet</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Görmüş olduğu şiddeti kendi çocukları ve eşi üzerinde 5 kat daha fazla şiddet uygular</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dirty="0">
              <a:solidFill>
                <a:schemeClr val="tx1"/>
              </a:solidFill>
            </a:endParaRPr>
          </a:p>
        </p:txBody>
      </p:sp>
    </p:spTree>
    <p:extLst>
      <p:ext uri="{BB962C8B-B14F-4D97-AF65-F5344CB8AC3E}">
        <p14:creationId xmlns:p14="http://schemas.microsoft.com/office/powerpoint/2010/main" val="2471742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108012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tr-TR" sz="36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DUYGUSAL İSTİSMAR</a:t>
            </a:r>
            <a:endPar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395536" y="1412777"/>
            <a:ext cx="8336093" cy="3024336"/>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Çocuğun  gereksinim duyduğu ilgi ve </a:t>
            </a:r>
            <a:r>
              <a:rPr lang="tr-TR" sz="2400" dirty="0" smtClean="0">
                <a:solidFill>
                  <a:schemeClr val="tx1"/>
                </a:solidFill>
              </a:rPr>
              <a:t>sevgiden yoksun </a:t>
            </a:r>
            <a:r>
              <a:rPr lang="tr-TR" sz="2400" dirty="0">
                <a:solidFill>
                  <a:schemeClr val="tx1"/>
                </a:solidFill>
              </a:rPr>
              <a:t>bırakılması ya da çocuğun duygu ve düşüncelerine ilişkin yetişkinlerin uygun olmayan tepkiler vererek çocuğun psikolojik hasara </a:t>
            </a:r>
            <a:r>
              <a:rPr lang="tr-TR" sz="2400" dirty="0" smtClean="0">
                <a:solidFill>
                  <a:schemeClr val="tx1"/>
                </a:solidFill>
              </a:rPr>
              <a:t>uğratılmasıdır.</a:t>
            </a:r>
            <a:endParaRPr lang="tr-TR" sz="2400"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Tanımlanması en zor ancak </a:t>
            </a:r>
            <a:r>
              <a:rPr lang="tr-TR" sz="2400" b="1" u="sng" dirty="0">
                <a:solidFill>
                  <a:srgbClr val="FF0000"/>
                </a:solidFill>
              </a:rPr>
              <a:t>en sık </a:t>
            </a:r>
            <a:r>
              <a:rPr lang="tr-TR" sz="2400" b="1" u="sng" dirty="0" smtClean="0">
                <a:solidFill>
                  <a:srgbClr val="FF0000"/>
                </a:solidFill>
              </a:rPr>
              <a:t>rastlanılan </a:t>
            </a:r>
            <a:r>
              <a:rPr lang="tr-TR" sz="2400" dirty="0" smtClean="0">
                <a:solidFill>
                  <a:schemeClr val="tx1"/>
                </a:solidFill>
              </a:rPr>
              <a:t>istismar </a:t>
            </a:r>
            <a:r>
              <a:rPr lang="tr-TR" sz="2400" dirty="0">
                <a:solidFill>
                  <a:schemeClr val="tx1"/>
                </a:solidFill>
              </a:rPr>
              <a:t>türüdür </a:t>
            </a:r>
            <a:endParaRPr lang="tr-TR" sz="2400" dirty="0" smtClean="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smtClean="0">
                <a:solidFill>
                  <a:schemeClr val="tx1"/>
                </a:solidFill>
              </a:rPr>
              <a:t>(Belirtileri </a:t>
            </a:r>
            <a:r>
              <a:rPr lang="tr-TR" sz="2400" dirty="0">
                <a:solidFill>
                  <a:schemeClr val="tx1"/>
                </a:solidFill>
              </a:rPr>
              <a:t>hemen </a:t>
            </a:r>
            <a:r>
              <a:rPr lang="tr-TR" sz="2400" dirty="0" smtClean="0">
                <a:solidFill>
                  <a:schemeClr val="tx1"/>
                </a:solidFill>
              </a:rPr>
              <a:t>görülmeyebilir, uzun </a:t>
            </a:r>
            <a:r>
              <a:rPr lang="tr-TR" sz="2400" dirty="0">
                <a:solidFill>
                  <a:schemeClr val="tx1"/>
                </a:solidFill>
              </a:rPr>
              <a:t>vadede ortaya çıkar</a:t>
            </a:r>
            <a:r>
              <a:rPr lang="tr-TR" sz="2400" dirty="0" smtClean="0">
                <a:solidFill>
                  <a:schemeClr val="tx1"/>
                </a:solidFill>
              </a:rPr>
              <a:t>.)</a:t>
            </a:r>
            <a:endParaRPr lang="tr-TR" sz="2400" dirty="0">
              <a:solidFill>
                <a:schemeClr val="tx1"/>
              </a:solidFill>
            </a:endParaRPr>
          </a:p>
        </p:txBody>
      </p:sp>
      <p:pic>
        <p:nvPicPr>
          <p:cNvPr id="8" name="Picture 2" descr="F:\kingston\istismar 2012\rsm\violenc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03648" y="4581127"/>
            <a:ext cx="6696744" cy="2266140"/>
          </a:xfrm>
          <a:prstGeom prst="rect">
            <a:avLst/>
          </a:prstGeom>
          <a:noFill/>
        </p:spPr>
      </p:pic>
    </p:spTree>
    <p:extLst>
      <p:ext uri="{BB962C8B-B14F-4D97-AF65-F5344CB8AC3E}">
        <p14:creationId xmlns:p14="http://schemas.microsoft.com/office/powerpoint/2010/main" val="3633934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Duygusal İstismar </a:t>
            </a:r>
          </a:p>
        </p:txBody>
      </p:sp>
      <p:sp>
        <p:nvSpPr>
          <p:cNvPr id="3" name="4 Yuvarlatılmış Dikdörtgen"/>
          <p:cNvSpPr/>
          <p:nvPr/>
        </p:nvSpPr>
        <p:spPr>
          <a:xfrm>
            <a:off x="467544" y="1124744"/>
            <a:ext cx="8280920" cy="5328592"/>
          </a:xfrm>
          <a:prstGeom prst="roundRect">
            <a:avLst/>
          </a:prstGeom>
        </p:spPr>
        <p:style>
          <a:lnRef idx="1">
            <a:schemeClr val="accent5"/>
          </a:lnRef>
          <a:fillRef idx="2">
            <a:schemeClr val="accent5"/>
          </a:fillRef>
          <a:effectRef idx="1">
            <a:schemeClr val="accent5"/>
          </a:effectRef>
          <a:fontRef idx="minor">
            <a:schemeClr val="dk1"/>
          </a:fontRef>
        </p:style>
        <p:txBody>
          <a:bodyPr numCol="1" anchor="ctr"/>
          <a:lstStyle/>
          <a:p>
            <a:pP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      Çocuğun</a:t>
            </a:r>
            <a:r>
              <a:rPr lang="tr-TR" sz="2000" dirty="0">
                <a:solidFill>
                  <a:schemeClr val="tx1"/>
                </a:solidFill>
              </a:rPr>
              <a:t>;</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Tehdit edilmesi (terk etme ile) Sosyal açıdan ağır zararlar verecek tehdit </a:t>
            </a:r>
            <a:r>
              <a:rPr lang="tr-TR" sz="2000" dirty="0" smtClean="0">
                <a:solidFill>
                  <a:schemeClr val="tx1"/>
                </a:solidFill>
              </a:rPr>
              <a:t>etmeler (çocuğu </a:t>
            </a:r>
            <a:r>
              <a:rPr lang="tr-TR" sz="2000" dirty="0">
                <a:solidFill>
                  <a:schemeClr val="tx1"/>
                </a:solidFill>
              </a:rPr>
              <a:t>başkasına veya bir yerde bırakılacağı)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Nitelik, kapasite ve arzularının devamlı kötülenmesi, </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Çocuğun sürekli olarak insanüstü güçlerle korkutulması, </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Çocuğun yaşı ve gücünün kaldıramayacağı taleplerde bulunulması,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Çocuğun topluma aykırı düşen bakım yöntemleri ile yetiştirilmesi</a:t>
            </a:r>
            <a:r>
              <a:rPr lang="tr-TR" sz="2000" dirty="0" smtClean="0">
                <a:solidFill>
                  <a:schemeClr val="tx1"/>
                </a:solidFill>
              </a:rPr>
              <a:t>,</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Sık sık eleştirme,</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Gelişim düzeyinin  üstünde  sorumluluklar yükleme (annelik görevi gibi)</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Çocuğun var olan potansiyelinin üzerinde </a:t>
            </a:r>
            <a:r>
              <a:rPr lang="tr-TR" sz="2000" dirty="0" smtClean="0">
                <a:solidFill>
                  <a:schemeClr val="tx1"/>
                </a:solidFill>
              </a:rPr>
              <a:t>beklenti  </a:t>
            </a:r>
            <a:r>
              <a:rPr lang="tr-TR" sz="2000" dirty="0">
                <a:solidFill>
                  <a:schemeClr val="tx1"/>
                </a:solidFill>
              </a:rPr>
              <a:t>içerisinde olma (</a:t>
            </a:r>
            <a:r>
              <a:rPr lang="tr-TR" sz="2000" dirty="0" smtClean="0">
                <a:solidFill>
                  <a:schemeClr val="tx1"/>
                </a:solidFill>
              </a:rPr>
              <a:t>Doktor, avukat …)</a:t>
            </a:r>
            <a:endParaRPr lang="tr-TR" sz="20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Kardeşler arasında ayrım yapma, değer </a:t>
            </a:r>
            <a:r>
              <a:rPr lang="tr-TR" sz="2000" dirty="0" smtClean="0">
                <a:solidFill>
                  <a:schemeClr val="tx1"/>
                </a:solidFill>
              </a:rPr>
              <a:t>vermeme </a:t>
            </a:r>
            <a:endParaRPr lang="tr-TR" sz="2000" dirty="0">
              <a:solidFill>
                <a:schemeClr val="tx1"/>
              </a:solidFill>
            </a:endParaRPr>
          </a:p>
          <a:p>
            <a:pP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000" dirty="0">
              <a:solidFill>
                <a:schemeClr val="tx1"/>
              </a:solidFill>
            </a:endParaRPr>
          </a:p>
        </p:txBody>
      </p:sp>
    </p:spTree>
    <p:extLst>
      <p:ext uri="{BB962C8B-B14F-4D97-AF65-F5344CB8AC3E}">
        <p14:creationId xmlns:p14="http://schemas.microsoft.com/office/powerpoint/2010/main" val="3759615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Duygusal İstismar</a:t>
            </a:r>
          </a:p>
        </p:txBody>
      </p:sp>
      <p:sp>
        <p:nvSpPr>
          <p:cNvPr id="3" name="4 Yuvarlatılmış Dikdörtgen"/>
          <p:cNvSpPr/>
          <p:nvPr/>
        </p:nvSpPr>
        <p:spPr>
          <a:xfrm>
            <a:off x="395536" y="1196752"/>
            <a:ext cx="4104456" cy="36004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rgbClr val="FF0000"/>
                </a:solidFill>
                <a:effectLst>
                  <a:outerShdw blurRad="38100" dist="38100" dir="2700000" algn="tl">
                    <a:srgbClr val="000000">
                      <a:alpha val="43137"/>
                    </a:srgbClr>
                  </a:outerShdw>
                </a:effectLst>
              </a:rPr>
              <a:t>Yalnız bırakma,</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rgbClr val="FF0000"/>
                </a:solidFill>
                <a:effectLst>
                  <a:outerShdw blurRad="38100" dist="38100" dir="2700000" algn="tl">
                    <a:srgbClr val="000000">
                      <a:alpha val="43137"/>
                    </a:srgbClr>
                  </a:outerShdw>
                </a:effectLst>
              </a:rPr>
              <a:t>Ayırma,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rgbClr val="FF0000"/>
                </a:solidFill>
                <a:effectLst>
                  <a:outerShdw blurRad="38100" dist="38100" dir="2700000" algn="tl">
                    <a:srgbClr val="000000">
                      <a:alpha val="43137"/>
                    </a:srgbClr>
                  </a:outerShdw>
                </a:effectLst>
              </a:rPr>
              <a:t>Korkutma,</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rgbClr val="FF0000"/>
                </a:solidFill>
                <a:effectLst>
                  <a:outerShdw blurRad="38100" dist="38100" dir="2700000" algn="tl">
                    <a:srgbClr val="000000">
                      <a:alpha val="43137"/>
                    </a:srgbClr>
                  </a:outerShdw>
                </a:effectLst>
              </a:rPr>
              <a:t>Yıldırma,</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rgbClr val="FF0000"/>
                </a:solidFill>
                <a:effectLst>
                  <a:outerShdw blurRad="38100" dist="38100" dir="2700000" algn="tl">
                    <a:srgbClr val="000000">
                      <a:alpha val="43137"/>
                    </a:srgbClr>
                  </a:outerShdw>
                </a:effectLst>
              </a:rPr>
              <a:t>Tehdit etme,</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rgbClr val="FF0000"/>
                </a:solidFill>
                <a:effectLst>
                  <a:outerShdw blurRad="38100" dist="38100" dir="2700000" algn="tl">
                    <a:srgbClr val="000000">
                      <a:alpha val="43137"/>
                    </a:srgbClr>
                  </a:outerShdw>
                </a:effectLst>
              </a:rPr>
              <a:t>Suça yöneltme,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b="1" dirty="0">
                <a:solidFill>
                  <a:srgbClr val="FF0000"/>
                </a:solidFill>
                <a:effectLst>
                  <a:outerShdw blurRad="38100" dist="38100" dir="2700000" algn="tl">
                    <a:srgbClr val="000000">
                      <a:alpha val="43137"/>
                    </a:srgbClr>
                  </a:outerShdw>
                </a:effectLst>
              </a:rPr>
              <a:t>Önemsememe</a:t>
            </a:r>
          </a:p>
        </p:txBody>
      </p:sp>
      <p:sp>
        <p:nvSpPr>
          <p:cNvPr id="7" name="4 Yuvarlatılmış Dikdörtgen"/>
          <p:cNvSpPr/>
          <p:nvPr/>
        </p:nvSpPr>
        <p:spPr>
          <a:xfrm>
            <a:off x="4716016" y="1196752"/>
            <a:ext cx="4104456" cy="36004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b="1" dirty="0">
                <a:solidFill>
                  <a:srgbClr val="FF0000"/>
                </a:solidFill>
                <a:effectLst>
                  <a:outerShdw blurRad="38100" dist="38100" dir="2700000" algn="tl">
                    <a:srgbClr val="000000">
                      <a:alpha val="43137"/>
                    </a:srgbClr>
                  </a:outerShdw>
                </a:effectLst>
              </a:rPr>
              <a:t>Aşağılama,,</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b="1" dirty="0">
                <a:solidFill>
                  <a:srgbClr val="FF0000"/>
                </a:solidFill>
                <a:effectLst>
                  <a:outerShdw blurRad="38100" dist="38100" dir="2700000" algn="tl">
                    <a:srgbClr val="000000">
                      <a:alpha val="43137"/>
                    </a:srgbClr>
                  </a:outerShdw>
                </a:effectLst>
              </a:rPr>
              <a:t>Küçük düşürme,</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b="1" dirty="0">
                <a:solidFill>
                  <a:srgbClr val="FF0000"/>
                </a:solidFill>
                <a:effectLst>
                  <a:outerShdw blurRad="38100" dist="38100" dir="2700000" algn="tl">
                    <a:srgbClr val="000000">
                      <a:alpha val="43137"/>
                    </a:srgbClr>
                  </a:outerShdw>
                </a:effectLst>
              </a:rPr>
              <a:t>Alaylı konuşma,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b="1" dirty="0">
                <a:solidFill>
                  <a:srgbClr val="FF0000"/>
                </a:solidFill>
                <a:effectLst>
                  <a:outerShdw blurRad="38100" dist="38100" dir="2700000" algn="tl">
                    <a:srgbClr val="000000">
                      <a:alpha val="43137"/>
                    </a:srgbClr>
                  </a:outerShdw>
                </a:effectLst>
              </a:rPr>
              <a:t>Lakap takma,</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b="1" dirty="0">
                <a:solidFill>
                  <a:srgbClr val="FF0000"/>
                </a:solidFill>
                <a:effectLst>
                  <a:outerShdw blurRad="38100" dist="38100" dir="2700000" algn="tl">
                    <a:srgbClr val="000000">
                      <a:alpha val="43137"/>
                    </a:srgbClr>
                  </a:outerShdw>
                </a:effectLst>
              </a:rPr>
              <a:t>Aşırı baskı ve otorite kurma</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b="1" dirty="0">
                <a:solidFill>
                  <a:srgbClr val="FF0000"/>
                </a:solidFill>
                <a:effectLst>
                  <a:outerShdw blurRad="38100" dist="38100" dir="2700000" algn="tl">
                    <a:srgbClr val="000000">
                      <a:alpha val="43137"/>
                    </a:srgbClr>
                  </a:outerShdw>
                </a:effectLst>
              </a:rPr>
              <a:t>Küfür etme</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639" y="4941168"/>
            <a:ext cx="2762250" cy="1657350"/>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080" y="4930777"/>
            <a:ext cx="2362200" cy="1905000"/>
          </a:xfrm>
          <a:prstGeom prst="rect">
            <a:avLst/>
          </a:prstGeom>
        </p:spPr>
      </p:pic>
    </p:spTree>
    <p:extLst>
      <p:ext uri="{BB962C8B-B14F-4D97-AF65-F5344CB8AC3E}">
        <p14:creationId xmlns:p14="http://schemas.microsoft.com/office/powerpoint/2010/main" val="463495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Belirtileri</a:t>
            </a:r>
          </a:p>
        </p:txBody>
      </p:sp>
      <p:sp>
        <p:nvSpPr>
          <p:cNvPr id="3" name="4 Yuvarlatılmış Dikdörtgen"/>
          <p:cNvSpPr/>
          <p:nvPr/>
        </p:nvSpPr>
        <p:spPr>
          <a:xfrm>
            <a:off x="395536" y="1268760"/>
            <a:ext cx="4824536" cy="4824536"/>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Dünyaya karşı belli bir ilgisizlik</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Depresif ve pasif davranış</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Karşısındakine çok ihtiyatlı yaklaşmak</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Kendine güvensizlik</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Korku</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Küçük yaşlardaki davranışlara dönüş</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561" y="1124744"/>
            <a:ext cx="3446911" cy="5256584"/>
          </a:xfrm>
          <a:prstGeom prst="rect">
            <a:avLst/>
          </a:prstGeom>
        </p:spPr>
      </p:pic>
    </p:spTree>
    <p:extLst>
      <p:ext uri="{BB962C8B-B14F-4D97-AF65-F5344CB8AC3E}">
        <p14:creationId xmlns:p14="http://schemas.microsoft.com/office/powerpoint/2010/main" val="3506829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Duygusal İstismarın Sonuçları</a:t>
            </a:r>
          </a:p>
        </p:txBody>
      </p:sp>
      <p:sp>
        <p:nvSpPr>
          <p:cNvPr id="3" name="4 Yuvarlatılmış Dikdörtgen"/>
          <p:cNvSpPr/>
          <p:nvPr/>
        </p:nvSpPr>
        <p:spPr>
          <a:xfrm>
            <a:off x="179512" y="1124744"/>
            <a:ext cx="2592288" cy="5184576"/>
          </a:xfrm>
          <a:prstGeom prst="roundRect">
            <a:avLst/>
          </a:prstGeom>
        </p:spPr>
        <p:style>
          <a:lnRef idx="1">
            <a:schemeClr val="accent5"/>
          </a:lnRef>
          <a:fillRef idx="2">
            <a:schemeClr val="accent5"/>
          </a:fillRef>
          <a:effectRef idx="1">
            <a:schemeClr val="accent5"/>
          </a:effectRef>
          <a:fontRef idx="minor">
            <a:schemeClr val="dk1"/>
          </a:fontRef>
        </p:style>
        <p:txBody>
          <a:bodyPr numCol="1"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b="1" dirty="0" smtClean="0">
                <a:solidFill>
                  <a:schemeClr val="tx1"/>
                </a:solidFill>
              </a:rPr>
              <a:t>Pasif </a:t>
            </a:r>
            <a:r>
              <a:rPr lang="tr-TR" sz="2000" b="1" dirty="0">
                <a:solidFill>
                  <a:schemeClr val="tx1"/>
                </a:solidFill>
              </a:rPr>
              <a:t>kişilik</a:t>
            </a:r>
            <a:r>
              <a:rPr lang="tr-TR" sz="2000" b="1" dirty="0" smtClean="0">
                <a:solidFill>
                  <a:schemeClr val="tx1"/>
                </a:solidFill>
              </a:rPr>
              <a:t>, bağımlı </a:t>
            </a:r>
            <a:r>
              <a:rPr lang="tr-TR" sz="2000" b="1" dirty="0">
                <a:solidFill>
                  <a:schemeClr val="tx1"/>
                </a:solidFill>
              </a:rPr>
              <a:t>kişilik, anti sosyal kişilik</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b="1" dirty="0">
                <a:solidFill>
                  <a:schemeClr val="tx1"/>
                </a:solidFill>
              </a:rPr>
              <a:t>Obsesif davranışlar, </a:t>
            </a:r>
            <a:endParaRPr lang="tr-TR" sz="2000" b="1" dirty="0" smtClean="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b="1" dirty="0">
                <a:solidFill>
                  <a:schemeClr val="tx1"/>
                </a:solidFill>
              </a:rPr>
              <a:t>P</a:t>
            </a:r>
            <a:r>
              <a:rPr lang="tr-TR" sz="2000" b="1" dirty="0" smtClean="0">
                <a:solidFill>
                  <a:schemeClr val="tx1"/>
                </a:solidFill>
              </a:rPr>
              <a:t>anik </a:t>
            </a:r>
            <a:r>
              <a:rPr lang="tr-TR" sz="2000" b="1" dirty="0">
                <a:solidFill>
                  <a:schemeClr val="tx1"/>
                </a:solidFill>
              </a:rPr>
              <a:t>atak davranışlar</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b="1" dirty="0">
                <a:solidFill>
                  <a:schemeClr val="tx1"/>
                </a:solidFill>
              </a:rPr>
              <a:t>Kendine güvensizlik</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b="1" dirty="0">
                <a:solidFill>
                  <a:schemeClr val="tx1"/>
                </a:solidFill>
              </a:rPr>
              <a:t>Dünyaya karşı belli bir ilgisizlik</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b="1" dirty="0">
                <a:solidFill>
                  <a:schemeClr val="tx1"/>
                </a:solidFill>
              </a:rPr>
              <a:t>Depresif ve pasif davranışlar</a:t>
            </a:r>
          </a:p>
          <a:p>
            <a:pP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000" b="1" dirty="0">
              <a:solidFill>
                <a:schemeClr val="tx1"/>
              </a:solidFill>
            </a:endParaRPr>
          </a:p>
        </p:txBody>
      </p:sp>
      <p:sp>
        <p:nvSpPr>
          <p:cNvPr id="4" name="4 Yuvarlatılmış Dikdörtgen"/>
          <p:cNvSpPr/>
          <p:nvPr/>
        </p:nvSpPr>
        <p:spPr>
          <a:xfrm>
            <a:off x="6300192" y="1124744"/>
            <a:ext cx="2664296" cy="5184576"/>
          </a:xfrm>
          <a:prstGeom prst="roundRect">
            <a:avLst/>
          </a:prstGeom>
        </p:spPr>
        <p:style>
          <a:lnRef idx="1">
            <a:schemeClr val="accent5"/>
          </a:lnRef>
          <a:fillRef idx="2">
            <a:schemeClr val="accent5"/>
          </a:fillRef>
          <a:effectRef idx="1">
            <a:schemeClr val="accent5"/>
          </a:effectRef>
          <a:fontRef idx="minor">
            <a:schemeClr val="dk1"/>
          </a:fontRef>
        </p:style>
        <p:txBody>
          <a:bodyPr numCol="1"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b="1" dirty="0">
                <a:solidFill>
                  <a:schemeClr val="tx1"/>
                </a:solidFill>
              </a:rPr>
              <a:t>Karşısındakine çok ihtiyatlı yaklaşmak</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b="1" dirty="0">
                <a:solidFill>
                  <a:schemeClr val="tx1"/>
                </a:solidFill>
              </a:rPr>
              <a:t>Korku</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b="1" dirty="0">
                <a:solidFill>
                  <a:schemeClr val="tx1"/>
                </a:solidFill>
              </a:rPr>
              <a:t>Hayal aleminde yaşaması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b="1" dirty="0">
                <a:solidFill>
                  <a:schemeClr val="tx1"/>
                </a:solidFill>
              </a:rPr>
              <a:t>Çok yalan </a:t>
            </a:r>
            <a:r>
              <a:rPr lang="tr-TR" sz="2000" b="1" dirty="0" smtClean="0">
                <a:solidFill>
                  <a:schemeClr val="tx1"/>
                </a:solidFill>
              </a:rPr>
              <a:t>söylemesi</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b="1" dirty="0">
                <a:solidFill>
                  <a:schemeClr val="tx1"/>
                </a:solidFill>
              </a:rPr>
              <a:t>H</a:t>
            </a:r>
            <a:r>
              <a:rPr lang="tr-TR" sz="2000" b="1" dirty="0" smtClean="0">
                <a:solidFill>
                  <a:schemeClr val="tx1"/>
                </a:solidFill>
              </a:rPr>
              <a:t>ırsızlık </a:t>
            </a:r>
            <a:r>
              <a:rPr lang="tr-TR" sz="2000" b="1" dirty="0">
                <a:solidFill>
                  <a:schemeClr val="tx1"/>
                </a:solidFill>
              </a:rPr>
              <a:t>yapması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b="1" dirty="0">
                <a:solidFill>
                  <a:schemeClr val="tx1"/>
                </a:solidFill>
              </a:rPr>
              <a:t>Küçük yaşlardaki davranışlara dönüş</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073768"/>
            <a:ext cx="1743075" cy="2619375"/>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972" y="4302596"/>
            <a:ext cx="2381250" cy="2006724"/>
          </a:xfrm>
          <a:prstGeom prst="rect">
            <a:avLst/>
          </a:prstGeom>
        </p:spPr>
      </p:pic>
    </p:spTree>
    <p:extLst>
      <p:ext uri="{BB962C8B-B14F-4D97-AF65-F5344CB8AC3E}">
        <p14:creationId xmlns:p14="http://schemas.microsoft.com/office/powerpoint/2010/main" val="364949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108012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EKONOMİK İSTİSMAR</a:t>
            </a:r>
          </a:p>
        </p:txBody>
      </p:sp>
      <p:sp>
        <p:nvSpPr>
          <p:cNvPr id="3" name="4 Yuvarlatılmış Dikdörtgen"/>
          <p:cNvSpPr/>
          <p:nvPr/>
        </p:nvSpPr>
        <p:spPr>
          <a:xfrm>
            <a:off x="395536" y="1412777"/>
            <a:ext cx="8336093" cy="316835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b="1" dirty="0">
                <a:solidFill>
                  <a:schemeClr val="tx1"/>
                </a:solidFill>
              </a:rPr>
              <a:t>Çocuğa  bakmakla yükümlü kişinin çocuğu maddi gelir kaynağı olarak görüp çocuktan maddi kazanç elde etme isteğidir </a:t>
            </a:r>
            <a:endParaRPr lang="tr-TR" sz="2200" b="1" dirty="0" smtClean="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b="1" dirty="0" smtClean="0">
                <a:solidFill>
                  <a:schemeClr val="tx1"/>
                </a:solidFill>
              </a:rPr>
              <a:t>(</a:t>
            </a:r>
            <a:r>
              <a:rPr lang="tr-TR" sz="2200" b="1" dirty="0">
                <a:solidFill>
                  <a:schemeClr val="tx1"/>
                </a:solidFill>
              </a:rPr>
              <a:t>çocuğun </a:t>
            </a:r>
            <a:r>
              <a:rPr lang="tr-TR" sz="2200" b="1" dirty="0" smtClean="0">
                <a:solidFill>
                  <a:schemeClr val="tx1"/>
                </a:solidFill>
              </a:rPr>
              <a:t>çalıştırılması)</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b="1"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b="1" dirty="0">
                <a:solidFill>
                  <a:schemeClr val="tx1"/>
                </a:solidFill>
              </a:rPr>
              <a:t>Ebeveynler  çok para kazanma dürtülerini tatmin etmek için çocuklarını kullanabilirler</a:t>
            </a:r>
          </a:p>
        </p:txBody>
      </p:sp>
      <p:pic>
        <p:nvPicPr>
          <p:cNvPr id="7" name="Picture 2" descr="F:\kingston\istismar 2012\rsm\4279518274_a9a8674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25144"/>
            <a:ext cx="2776364" cy="208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3" y="4889725"/>
            <a:ext cx="2592287" cy="1686876"/>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354" y="4725144"/>
            <a:ext cx="2581275" cy="1926705"/>
          </a:xfrm>
          <a:prstGeom prst="rect">
            <a:avLst/>
          </a:prstGeom>
        </p:spPr>
      </p:pic>
    </p:spTree>
    <p:extLst>
      <p:ext uri="{BB962C8B-B14F-4D97-AF65-F5344CB8AC3E}">
        <p14:creationId xmlns:p14="http://schemas.microsoft.com/office/powerpoint/2010/main" val="2995196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1"/>
            <a:ext cx="7705725" cy="648494"/>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400" b="1" dirty="0">
                <a:solidFill>
                  <a:schemeClr val="tx1"/>
                </a:solidFill>
                <a:effectLst>
                  <a:outerShdw blurRad="38100" dist="38100" dir="2700000" algn="tl">
                    <a:srgbClr val="000000">
                      <a:alpha val="43137"/>
                    </a:srgbClr>
                  </a:outerShdw>
                </a:effectLst>
              </a:rPr>
              <a:t>Bir kişinin çocuğa yönelik  cinsel haz duyma amacıyla;</a:t>
            </a:r>
          </a:p>
        </p:txBody>
      </p:sp>
      <p:sp>
        <p:nvSpPr>
          <p:cNvPr id="4" name="Rounded Rectangle 3"/>
          <p:cNvSpPr/>
          <p:nvPr/>
        </p:nvSpPr>
        <p:spPr>
          <a:xfrm>
            <a:off x="858989" y="1268760"/>
            <a:ext cx="5945259" cy="518457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342900" indent="-34290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b="1" dirty="0" smtClean="0">
                <a:solidFill>
                  <a:schemeClr val="tx1"/>
                </a:solidFill>
                <a:cs typeface="Arial" pitchFamily="34" charset="0"/>
              </a:rPr>
              <a:t>Cinsel </a:t>
            </a:r>
            <a:r>
              <a:rPr lang="tr-TR" sz="2000" b="1" dirty="0">
                <a:solidFill>
                  <a:schemeClr val="tx1"/>
                </a:solidFill>
                <a:cs typeface="Arial" pitchFamily="34" charset="0"/>
              </a:rPr>
              <a:t>organlarına dokunması ve/veya </a:t>
            </a:r>
            <a:r>
              <a:rPr lang="tr-TR" sz="2000" b="1" dirty="0" smtClean="0">
                <a:solidFill>
                  <a:schemeClr val="tx1"/>
                </a:solidFill>
                <a:cs typeface="Arial" pitchFamily="34" charset="0"/>
              </a:rPr>
              <a:t>dokundurtması,</a:t>
            </a:r>
          </a:p>
          <a:p>
            <a:pPr marL="342900" indent="-34290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b="1" dirty="0" smtClean="0">
                <a:solidFill>
                  <a:schemeClr val="tx1"/>
                </a:solidFill>
                <a:cs typeface="Arial" pitchFamily="34" charset="0"/>
              </a:rPr>
              <a:t>Irzına geçmesi,</a:t>
            </a:r>
          </a:p>
          <a:p>
            <a:pPr marL="342900" indent="-34290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b="1" dirty="0" smtClean="0">
                <a:solidFill>
                  <a:schemeClr val="tx1"/>
                </a:solidFill>
                <a:cs typeface="Arial" pitchFamily="34" charset="0"/>
              </a:rPr>
              <a:t>Teşhircilik yapması,</a:t>
            </a:r>
          </a:p>
          <a:p>
            <a:pPr marL="342900" indent="-34290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b="1" dirty="0" smtClean="0">
                <a:solidFill>
                  <a:schemeClr val="tx1"/>
                </a:solidFill>
                <a:cs typeface="Arial" pitchFamily="34" charset="0"/>
              </a:rPr>
              <a:t>Cinsel </a:t>
            </a:r>
            <a:r>
              <a:rPr lang="tr-TR" sz="2000" b="1" dirty="0">
                <a:solidFill>
                  <a:schemeClr val="tx1"/>
                </a:solidFill>
                <a:cs typeface="Arial" pitchFamily="34" charset="0"/>
              </a:rPr>
              <a:t>uyarı ve doyum için kullanılması,</a:t>
            </a:r>
          </a:p>
          <a:p>
            <a:pPr marL="342900" indent="-34290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b="1" dirty="0" err="1">
                <a:solidFill>
                  <a:schemeClr val="tx1"/>
                </a:solidFill>
                <a:cs typeface="Arial" pitchFamily="34" charset="0"/>
              </a:rPr>
              <a:t>Fuhuşa</a:t>
            </a:r>
            <a:r>
              <a:rPr lang="tr-TR" sz="2000" b="1" dirty="0">
                <a:solidFill>
                  <a:schemeClr val="tx1"/>
                </a:solidFill>
                <a:cs typeface="Arial" pitchFamily="34" charset="0"/>
              </a:rPr>
              <a:t> zorlanması,</a:t>
            </a:r>
          </a:p>
          <a:p>
            <a:pPr marL="342900" indent="-34290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b="1" dirty="0">
                <a:solidFill>
                  <a:schemeClr val="tx1"/>
                </a:solidFill>
                <a:cs typeface="Arial" pitchFamily="34" charset="0"/>
              </a:rPr>
              <a:t>Pornografi gibi türlü suçlarda cinsel obje olarak </a:t>
            </a:r>
            <a:r>
              <a:rPr lang="tr-TR" sz="2000" b="1" dirty="0" smtClean="0">
                <a:solidFill>
                  <a:schemeClr val="tx1"/>
                </a:solidFill>
                <a:cs typeface="Arial" pitchFamily="34" charset="0"/>
              </a:rPr>
              <a:t>kullanılması,</a:t>
            </a:r>
            <a:endParaRPr lang="tr-TR" sz="2000" b="1" dirty="0">
              <a:solidFill>
                <a:schemeClr val="tx1"/>
              </a:solidFill>
              <a:cs typeface="Arial" pitchFamily="34" charset="0"/>
            </a:endParaRPr>
          </a:p>
          <a:p>
            <a:pPr marL="342900" indent="-34290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b="1" dirty="0">
                <a:solidFill>
                  <a:schemeClr val="tx1"/>
                </a:solidFill>
                <a:cs typeface="Arial" pitchFamily="34" charset="0"/>
              </a:rPr>
              <a:t>Çocuğun yanında Pornografik </a:t>
            </a:r>
            <a:r>
              <a:rPr lang="tr-TR" sz="2000" b="1" dirty="0" smtClean="0">
                <a:solidFill>
                  <a:schemeClr val="tx1"/>
                </a:solidFill>
                <a:cs typeface="Arial" pitchFamily="34" charset="0"/>
              </a:rPr>
              <a:t>görüntüler izlenmesi ve </a:t>
            </a:r>
            <a:r>
              <a:rPr lang="tr-TR" sz="2000" b="1" dirty="0">
                <a:solidFill>
                  <a:schemeClr val="tx1"/>
                </a:solidFill>
                <a:cs typeface="Arial" pitchFamily="34" charset="0"/>
              </a:rPr>
              <a:t>izletilmesi</a:t>
            </a:r>
          </a:p>
        </p:txBody>
      </p:sp>
      <p:pic>
        <p:nvPicPr>
          <p:cNvPr id="5"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276836" flipV="1">
            <a:off x="6927046" y="5171471"/>
            <a:ext cx="2017603" cy="123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089" y="1700808"/>
            <a:ext cx="2213421"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330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8540933"/>
              </p:ext>
            </p:extLst>
          </p:nvPr>
        </p:nvGraphicFramePr>
        <p:xfrm>
          <a:off x="539552" y="2285992"/>
          <a:ext cx="7920880"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Aşağı Ok"/>
          <p:cNvSpPr/>
          <p:nvPr/>
        </p:nvSpPr>
        <p:spPr>
          <a:xfrm>
            <a:off x="4286250" y="1428750"/>
            <a:ext cx="484188"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6" name="5 Yuvarlatılmış Dikdörtgen"/>
          <p:cNvSpPr/>
          <p:nvPr/>
        </p:nvSpPr>
        <p:spPr>
          <a:xfrm>
            <a:off x="785813" y="214313"/>
            <a:ext cx="7643812" cy="10001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2400" dirty="0">
                <a:solidFill>
                  <a:schemeClr val="tx2"/>
                </a:solidFill>
              </a:rPr>
              <a:t>Dünya Sağlık Örgütü tarafından 4 tip kötü muamele tanımlanmaktadır.</a:t>
            </a:r>
          </a:p>
        </p:txBody>
      </p:sp>
    </p:spTree>
    <p:extLst>
      <p:ext uri="{BB962C8B-B14F-4D97-AF65-F5344CB8AC3E}">
        <p14:creationId xmlns:p14="http://schemas.microsoft.com/office/powerpoint/2010/main" val="403802379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t>Çocuklarda </a:t>
            </a:r>
            <a:r>
              <a:rPr lang="tr-TR" sz="2800" u="sng" dirty="0"/>
              <a:t>Cinsel İstismarı </a:t>
            </a:r>
          </a:p>
          <a:p>
            <a:pPr algn="ctr" fontAlgn="auto">
              <a:spcBef>
                <a:spcPts val="0"/>
              </a:spcBef>
              <a:spcAft>
                <a:spcPts val="0"/>
              </a:spcAft>
              <a:defRPr/>
            </a:pPr>
            <a:r>
              <a:rPr lang="tr-TR" sz="2800" dirty="0"/>
              <a:t>Düşündürebilecek İpuçları</a:t>
            </a:r>
          </a:p>
        </p:txBody>
      </p:sp>
      <p:sp>
        <p:nvSpPr>
          <p:cNvPr id="4" name="Rounded Rectangle 3"/>
          <p:cNvSpPr/>
          <p:nvPr/>
        </p:nvSpPr>
        <p:spPr>
          <a:xfrm>
            <a:off x="827088" y="1557338"/>
            <a:ext cx="7705725" cy="367186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rgbClr val="4F6228"/>
                </a:solidFill>
                <a:latin typeface="Arial" pitchFamily="34" charset="0"/>
                <a:cs typeface="Arial" pitchFamily="34" charset="0"/>
              </a:rPr>
              <a:t>Cinselliğe ilişkin her türlü konu ve duruma aşırı ilgi gösterme ya da aşırı kaçınma	</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rgbClr val="4F6228"/>
                </a:solidFill>
                <a:latin typeface="Arial" pitchFamily="34" charset="0"/>
                <a:cs typeface="Arial" pitchFamily="34" charset="0"/>
              </a:rPr>
              <a:t>Baştan çıkarıcı davranışlar 	</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rgbClr val="4F6228"/>
                </a:solidFill>
                <a:latin typeface="Arial" pitchFamily="34" charset="0"/>
                <a:cs typeface="Arial" pitchFamily="34" charset="0"/>
              </a:rPr>
              <a:t>Çok sık öpmeye çalışma, göğüslere, bacaklara ya da genital bölgeye dokunmaya çalışma, sürtünme, kendi genital bölgesini gösterme</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rgbClr val="4F6228"/>
                </a:solidFill>
                <a:latin typeface="Arial" pitchFamily="34" charset="0"/>
                <a:cs typeface="Arial" pitchFamily="34" charset="0"/>
              </a:rPr>
              <a:t>Bedeninin kirli ya da zedelenmiş olduğuna inanma ve ifade etme</a:t>
            </a:r>
          </a:p>
        </p:txBody>
      </p:sp>
      <p:pic>
        <p:nvPicPr>
          <p:cNvPr id="5"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480502" flipV="1">
            <a:off x="7116311" y="5392456"/>
            <a:ext cx="1879500" cy="115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554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Çocuklarda </a:t>
            </a:r>
            <a:r>
              <a:rPr lang="tr-TR" sz="2800" u="sng" dirty="0">
                <a:solidFill>
                  <a:prstClr val="white"/>
                </a:solidFill>
              </a:rPr>
              <a:t>Cinsel İstismarı </a:t>
            </a:r>
          </a:p>
          <a:p>
            <a:pPr algn="ctr" fontAlgn="auto">
              <a:spcBef>
                <a:spcPts val="0"/>
              </a:spcBef>
              <a:spcAft>
                <a:spcPts val="0"/>
              </a:spcAft>
              <a:defRPr/>
            </a:pPr>
            <a:r>
              <a:rPr lang="tr-TR" sz="2800" dirty="0">
                <a:solidFill>
                  <a:prstClr val="white"/>
                </a:solidFill>
              </a:rPr>
              <a:t>Düşündürebilecek İpuçları</a:t>
            </a:r>
          </a:p>
        </p:txBody>
      </p:sp>
      <p:sp>
        <p:nvSpPr>
          <p:cNvPr id="4" name="Rounded Rectangle 3"/>
          <p:cNvSpPr/>
          <p:nvPr/>
        </p:nvSpPr>
        <p:spPr>
          <a:xfrm>
            <a:off x="827088" y="1557338"/>
            <a:ext cx="7705725" cy="34558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rgbClr val="4F6228"/>
                </a:solidFill>
                <a:latin typeface="Arial" pitchFamily="34" charset="0"/>
                <a:cs typeface="Arial" pitchFamily="34" charset="0"/>
              </a:rPr>
              <a:t>Genital bölgesinde bir sorun olduğundan korkma</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rgbClr val="4F6228"/>
                </a:solidFill>
                <a:latin typeface="Arial" pitchFamily="34" charset="0"/>
                <a:cs typeface="Arial" pitchFamily="34" charset="0"/>
              </a:rPr>
              <a:t>Resimlerinde, oyunlarında ya da hayallerinde cinsel istismara uğradığını düşündürecek özelliklerin bulunması</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rgbClr val="4F6228"/>
                </a:solidFill>
                <a:latin typeface="Arial" pitchFamily="34" charset="0"/>
                <a:cs typeface="Arial" pitchFamily="34" charset="0"/>
              </a:rPr>
              <a:t>Tuvalet eğitimini kazanmış bir çocuğun altını veya yatağı ıslatmaya başlaması</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rgbClr val="4F6228"/>
                </a:solidFill>
                <a:latin typeface="Arial" pitchFamily="34" charset="0"/>
                <a:cs typeface="Arial" pitchFamily="34" charset="0"/>
              </a:rPr>
              <a:t>Regresif semptomların varlığı (kendine zarar verici davranışlar, bebeklik davranışları, bebek gibi konuşma)</a:t>
            </a:r>
            <a:endParaRPr lang="tr-TR" sz="2000" dirty="0">
              <a:solidFill>
                <a:srgbClr val="4F6228"/>
              </a:solidFill>
              <a:cs typeface="Arial" pitchFamily="34" charset="0"/>
            </a:endParaRPr>
          </a:p>
        </p:txBody>
      </p:sp>
      <p:pic>
        <p:nvPicPr>
          <p:cNvPr id="5"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276836" flipV="1">
            <a:off x="6927046" y="5171471"/>
            <a:ext cx="2017603" cy="123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892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3 Resim" descr="slide0001_image004.jpg"/>
          <p:cNvPicPr>
            <a:picLocks noChangeAspect="1"/>
          </p:cNvPicPr>
          <p:nvPr/>
        </p:nvPicPr>
        <p:blipFill>
          <a:blip r:embed="rId3">
            <a:extLst>
              <a:ext uri="{28A0092B-C50C-407E-A947-70E740481C1C}">
                <a14:useLocalDpi xmlns:a14="http://schemas.microsoft.com/office/drawing/2010/main" val="0"/>
              </a:ext>
            </a:extLst>
          </a:blip>
          <a:srcRect b="19118"/>
          <a:stretch>
            <a:fillRect/>
          </a:stretch>
        </p:blipFill>
        <p:spPr bwMode="auto">
          <a:xfrm rot="9471660" flipV="1">
            <a:off x="6838915" y="5068890"/>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3"/>
          <p:cNvSpPr/>
          <p:nvPr/>
        </p:nvSpPr>
        <p:spPr>
          <a:xfrm>
            <a:off x="827087" y="908720"/>
            <a:ext cx="7705725" cy="143559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da-DK" sz="2800" dirty="0">
                <a:solidFill>
                  <a:schemeClr val="tx1"/>
                </a:solidFill>
              </a:rPr>
              <a:t>“Cinsel istismarın mutlaka </a:t>
            </a:r>
            <a:r>
              <a:rPr lang="da-DK" sz="2800" i="1" u="sng" dirty="0">
                <a:solidFill>
                  <a:srgbClr val="FF0000"/>
                </a:solidFill>
              </a:rPr>
              <a:t>şiddet</a:t>
            </a:r>
            <a:r>
              <a:rPr lang="da-DK" sz="2800" dirty="0">
                <a:solidFill>
                  <a:schemeClr val="tx1"/>
                </a:solidFill>
              </a:rPr>
              <a:t> içermesi gerekmez”</a:t>
            </a:r>
          </a:p>
        </p:txBody>
      </p:sp>
      <p:sp>
        <p:nvSpPr>
          <p:cNvPr id="8" name="Rounded Rectangle 3"/>
          <p:cNvSpPr/>
          <p:nvPr/>
        </p:nvSpPr>
        <p:spPr>
          <a:xfrm>
            <a:off x="828691" y="2924944"/>
            <a:ext cx="7705725" cy="143559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da-DK" sz="2800" dirty="0">
                <a:solidFill>
                  <a:schemeClr val="tx1"/>
                </a:solidFill>
              </a:rPr>
              <a:t>“Cinsel istismarda çocuğun </a:t>
            </a:r>
            <a:r>
              <a:rPr lang="da-DK" sz="2800" i="1" u="sng" dirty="0">
                <a:solidFill>
                  <a:srgbClr val="FF0000"/>
                </a:solidFill>
              </a:rPr>
              <a:t>rızasının</a:t>
            </a:r>
            <a:r>
              <a:rPr lang="da-DK" sz="2800" dirty="0">
                <a:solidFill>
                  <a:schemeClr val="tx1"/>
                </a:solidFill>
              </a:rPr>
              <a:t> olup olmadığına bakılmaz”</a:t>
            </a:r>
          </a:p>
        </p:txBody>
      </p:sp>
    </p:spTree>
    <p:extLst>
      <p:ext uri="{BB962C8B-B14F-4D97-AF65-F5344CB8AC3E}">
        <p14:creationId xmlns:p14="http://schemas.microsoft.com/office/powerpoint/2010/main" val="16299569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476251"/>
            <a:ext cx="7705725" cy="468312"/>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Risk </a:t>
            </a:r>
            <a:r>
              <a:rPr lang="tr-TR" sz="2800" dirty="0" smtClean="0">
                <a:solidFill>
                  <a:prstClr val="white"/>
                </a:solidFill>
              </a:rPr>
              <a:t>Etmenleri (Aile ile ilgili)</a:t>
            </a:r>
            <a:endParaRPr lang="tr-TR" sz="2800" dirty="0">
              <a:solidFill>
                <a:prstClr val="white"/>
              </a:solidFill>
            </a:endParaRPr>
          </a:p>
        </p:txBody>
      </p:sp>
      <p:sp>
        <p:nvSpPr>
          <p:cNvPr id="4" name="Rounded Rectangle 3"/>
          <p:cNvSpPr/>
          <p:nvPr/>
        </p:nvSpPr>
        <p:spPr>
          <a:xfrm>
            <a:off x="827088" y="1196752"/>
            <a:ext cx="3885491" cy="5400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Anne babanın daha önce çocukluk döneminde istismara maruz kalması</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Ailede alkol ya da madde bağımlısının </a:t>
            </a:r>
            <a:r>
              <a:rPr lang="tr-TR" dirty="0" smtClean="0">
                <a:solidFill>
                  <a:schemeClr val="tx1"/>
                </a:solidFill>
                <a:latin typeface="Arial" pitchFamily="34" charset="0"/>
                <a:cs typeface="Arial" pitchFamily="34" charset="0"/>
              </a:rPr>
              <a:t>olması</a:t>
            </a:r>
            <a:endParaRPr lang="tr-TR" dirty="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Annenin olmaması veya pasif olması(!)</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Babanın olmaması veya pasif olması(!)</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Ebeveyn olmayışı (ölmesi) </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Ebeveynlerin üvey olma </a:t>
            </a:r>
            <a:r>
              <a:rPr lang="tr-TR" dirty="0" smtClean="0">
                <a:solidFill>
                  <a:schemeClr val="tx1"/>
                </a:solidFill>
                <a:latin typeface="Arial" pitchFamily="34" charset="0"/>
                <a:cs typeface="Arial" pitchFamily="34" charset="0"/>
              </a:rPr>
              <a:t>durumu</a:t>
            </a:r>
          </a:p>
        </p:txBody>
      </p:sp>
      <p:pic>
        <p:nvPicPr>
          <p:cNvPr id="5"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276836" flipV="1">
            <a:off x="6927046" y="5171471"/>
            <a:ext cx="2017603" cy="123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3"/>
          <p:cNvSpPr/>
          <p:nvPr/>
        </p:nvSpPr>
        <p:spPr>
          <a:xfrm>
            <a:off x="4864979" y="1194908"/>
            <a:ext cx="3885491" cy="389027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Tek odalı evde kalınması </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Aile içi </a:t>
            </a:r>
            <a:r>
              <a:rPr lang="tr-TR" dirty="0" smtClean="0">
                <a:solidFill>
                  <a:schemeClr val="tx1"/>
                </a:solidFill>
                <a:latin typeface="Arial" pitchFamily="34" charset="0"/>
                <a:cs typeface="Arial" pitchFamily="34" charset="0"/>
              </a:rPr>
              <a:t>çatışma</a:t>
            </a:r>
            <a:endParaRPr lang="tr-TR" dirty="0">
              <a:solidFill>
                <a:schemeClr val="tx1"/>
              </a:solidFill>
              <a:latin typeface="Arial" pitchFamily="34" charset="0"/>
              <a:cs typeface="Arial" pitchFamily="34" charset="0"/>
            </a:endParaRP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Ana babalık görevini yerine </a:t>
            </a:r>
            <a:r>
              <a:rPr lang="tr-TR" dirty="0" smtClean="0">
                <a:solidFill>
                  <a:schemeClr val="tx1"/>
                </a:solidFill>
                <a:latin typeface="Arial" pitchFamily="34" charset="0"/>
                <a:cs typeface="Arial" pitchFamily="34" charset="0"/>
              </a:rPr>
              <a:t>getirmeme</a:t>
            </a:r>
            <a:endParaRPr lang="tr-TR" dirty="0">
              <a:solidFill>
                <a:schemeClr val="tx1"/>
              </a:solidFill>
              <a:latin typeface="Arial" pitchFamily="34" charset="0"/>
              <a:cs typeface="Arial" pitchFamily="34" charset="0"/>
            </a:endParaRP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Ebeveyn çocuk ilişkisinde bozukluk </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Ailenin gelen gideninin çok olması</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Maddi sıkıntı</a:t>
            </a:r>
          </a:p>
        </p:txBody>
      </p:sp>
    </p:spTree>
    <p:extLst>
      <p:ext uri="{BB962C8B-B14F-4D97-AF65-F5344CB8AC3E}">
        <p14:creationId xmlns:p14="http://schemas.microsoft.com/office/powerpoint/2010/main" val="1048724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476250"/>
            <a:ext cx="7705725" cy="720501"/>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Risk </a:t>
            </a:r>
            <a:r>
              <a:rPr lang="tr-TR" sz="2800" dirty="0" smtClean="0">
                <a:solidFill>
                  <a:prstClr val="white"/>
                </a:solidFill>
              </a:rPr>
              <a:t>Etmenleri (Çocukla ilgili)</a:t>
            </a:r>
            <a:endParaRPr lang="tr-TR" sz="2800" dirty="0">
              <a:solidFill>
                <a:prstClr val="white"/>
              </a:solidFill>
            </a:endParaRPr>
          </a:p>
        </p:txBody>
      </p:sp>
      <p:sp>
        <p:nvSpPr>
          <p:cNvPr id="4" name="Rounded Rectangle 3"/>
          <p:cNvSpPr/>
          <p:nvPr/>
        </p:nvSpPr>
        <p:spPr>
          <a:xfrm>
            <a:off x="827088" y="1430989"/>
            <a:ext cx="7738354" cy="331397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Yaşının küçük </a:t>
            </a:r>
            <a:r>
              <a:rPr lang="tr-TR" dirty="0" smtClean="0">
                <a:solidFill>
                  <a:schemeClr val="tx1"/>
                </a:solidFill>
                <a:latin typeface="Arial" pitchFamily="34" charset="0"/>
                <a:cs typeface="Arial" pitchFamily="34" charset="0"/>
              </a:rPr>
              <a:t>olması,</a:t>
            </a:r>
            <a:endParaRPr lang="tr-TR" dirty="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Bazı </a:t>
            </a:r>
            <a:r>
              <a:rPr lang="tr-TR" dirty="0" smtClean="0">
                <a:solidFill>
                  <a:schemeClr val="tx1"/>
                </a:solidFill>
                <a:latin typeface="Arial" pitchFamily="34" charset="0"/>
                <a:cs typeface="Arial" pitchFamily="34" charset="0"/>
              </a:rPr>
              <a:t>ruhsal, zihinsel </a:t>
            </a:r>
            <a:r>
              <a:rPr lang="tr-TR" dirty="0">
                <a:solidFill>
                  <a:schemeClr val="tx1"/>
                </a:solidFill>
                <a:latin typeface="Arial" pitchFamily="34" charset="0"/>
                <a:cs typeface="Arial" pitchFamily="34" charset="0"/>
              </a:rPr>
              <a:t>ve fiziksel gelişimsel bozuklukları,</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Süreğen tıbbi hastalığının olması,</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Fiziksel yetersizliğinin bulunması</a:t>
            </a:r>
            <a:endParaRPr lang="tr-TR" dirty="0" smtClean="0">
              <a:solidFill>
                <a:schemeClr val="tx1"/>
              </a:solidFill>
              <a:latin typeface="Arial" pitchFamily="34" charset="0"/>
              <a:cs typeface="Arial" pitchFamily="34" charset="0"/>
            </a:endParaRPr>
          </a:p>
        </p:txBody>
      </p:sp>
      <p:pic>
        <p:nvPicPr>
          <p:cNvPr id="5"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276836" flipV="1">
            <a:off x="6927046" y="5171471"/>
            <a:ext cx="2017603" cy="123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103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476250"/>
            <a:ext cx="7705725" cy="720501"/>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Cinsel İstismarın Çocuklarda Bıraktığı </a:t>
            </a:r>
            <a:r>
              <a:rPr lang="tr-TR" sz="2800" dirty="0" smtClean="0">
                <a:solidFill>
                  <a:prstClr val="white"/>
                </a:solidFill>
              </a:rPr>
              <a:t>Etkiler (</a:t>
            </a:r>
            <a:r>
              <a:rPr lang="tr-TR" sz="2800" dirty="0">
                <a:solidFill>
                  <a:prstClr val="white"/>
                </a:solidFill>
              </a:rPr>
              <a:t>Fiziksel)</a:t>
            </a:r>
          </a:p>
        </p:txBody>
      </p:sp>
      <p:sp>
        <p:nvSpPr>
          <p:cNvPr id="4" name="Rounded Rectangle 3"/>
          <p:cNvSpPr/>
          <p:nvPr/>
        </p:nvSpPr>
        <p:spPr>
          <a:xfrm>
            <a:off x="827088" y="1430988"/>
            <a:ext cx="7738354" cy="365419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Baş ve karın ağrısı, kusma, iştah azalması</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Açıklaması olmayan ağız, dudak ve </a:t>
            </a:r>
            <a:r>
              <a:rPr lang="tr-TR" dirty="0" err="1">
                <a:solidFill>
                  <a:schemeClr val="tx1"/>
                </a:solidFill>
                <a:latin typeface="Arial" pitchFamily="34" charset="0"/>
                <a:cs typeface="Arial" pitchFamily="34" charset="0"/>
              </a:rPr>
              <a:t>genital</a:t>
            </a:r>
            <a:r>
              <a:rPr lang="tr-TR" dirty="0">
                <a:solidFill>
                  <a:schemeClr val="tx1"/>
                </a:solidFill>
                <a:latin typeface="Arial" pitchFamily="34" charset="0"/>
                <a:cs typeface="Arial" pitchFamily="34" charset="0"/>
              </a:rPr>
              <a:t> bölgelerde ağrı, şişme, kızarma, kanama </a:t>
            </a:r>
            <a:r>
              <a:rPr lang="tr-TR" dirty="0" err="1">
                <a:solidFill>
                  <a:schemeClr val="tx1"/>
                </a:solidFill>
                <a:latin typeface="Arial" pitchFamily="34" charset="0"/>
                <a:cs typeface="Arial" pitchFamily="34" charset="0"/>
              </a:rPr>
              <a:t>vb</a:t>
            </a:r>
            <a:r>
              <a:rPr lang="tr-TR" dirty="0">
                <a:solidFill>
                  <a:schemeClr val="tx1"/>
                </a:solidFill>
                <a:latin typeface="Arial" pitchFamily="34" charset="0"/>
                <a:cs typeface="Arial" pitchFamily="34" charset="0"/>
              </a:rPr>
              <a:t> rahatsızlıklar</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Giyim alışkanlıklarında değişiklikler </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Dış görünümünde ani değişiklikler</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Bilinen bir sebebi olamadan oturmakta </a:t>
            </a:r>
            <a:r>
              <a:rPr lang="tr-TR" dirty="0" smtClean="0">
                <a:solidFill>
                  <a:schemeClr val="tx1"/>
                </a:solidFill>
                <a:latin typeface="Arial" pitchFamily="34" charset="0"/>
                <a:cs typeface="Arial" pitchFamily="34" charset="0"/>
              </a:rPr>
              <a:t>zorlanıyorsa</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T</a:t>
            </a:r>
            <a:r>
              <a:rPr lang="tr-TR" dirty="0" smtClean="0">
                <a:solidFill>
                  <a:schemeClr val="tx1"/>
                </a:solidFill>
                <a:latin typeface="Arial" pitchFamily="34" charset="0"/>
                <a:cs typeface="Arial" pitchFamily="34" charset="0"/>
              </a:rPr>
              <a:t>uvalet alışkanlıklarında </a:t>
            </a:r>
            <a:r>
              <a:rPr lang="tr-TR" dirty="0">
                <a:solidFill>
                  <a:schemeClr val="tx1"/>
                </a:solidFill>
                <a:latin typeface="Arial" pitchFamily="34" charset="0"/>
                <a:cs typeface="Arial" pitchFamily="34" charset="0"/>
              </a:rPr>
              <a:t>ani değişiklikler</a:t>
            </a:r>
          </a:p>
        </p:txBody>
      </p:sp>
      <p:pic>
        <p:nvPicPr>
          <p:cNvPr id="5"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696186" flipV="1">
            <a:off x="6927044" y="5215840"/>
            <a:ext cx="2017603" cy="123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975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476250"/>
            <a:ext cx="7705725" cy="720501"/>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Cinsel İstismarın Çocuklarda Bıraktığı </a:t>
            </a:r>
            <a:r>
              <a:rPr lang="tr-TR" sz="2800" dirty="0" smtClean="0">
                <a:solidFill>
                  <a:prstClr val="white"/>
                </a:solidFill>
              </a:rPr>
              <a:t>Etkiler (</a:t>
            </a:r>
            <a:r>
              <a:rPr lang="tr-TR" sz="2800" dirty="0">
                <a:solidFill>
                  <a:prstClr val="white"/>
                </a:solidFill>
              </a:rPr>
              <a:t>Psikolojik)</a:t>
            </a:r>
          </a:p>
        </p:txBody>
      </p:sp>
      <p:sp>
        <p:nvSpPr>
          <p:cNvPr id="4" name="Rounded Rectangle 3"/>
          <p:cNvSpPr/>
          <p:nvPr/>
        </p:nvSpPr>
        <p:spPr>
          <a:xfrm>
            <a:off x="827088" y="1430988"/>
            <a:ext cx="7738354" cy="3582188"/>
          </a:xfrm>
          <a:prstGeom prst="roundRect">
            <a:avLst/>
          </a:prstGeom>
        </p:spPr>
        <p:style>
          <a:lnRef idx="1">
            <a:schemeClr val="accent3"/>
          </a:lnRef>
          <a:fillRef idx="2">
            <a:schemeClr val="accent3"/>
          </a:fillRef>
          <a:effectRef idx="1">
            <a:schemeClr val="accent3"/>
          </a:effectRef>
          <a:fontRef idx="minor">
            <a:schemeClr val="dk1"/>
          </a:fontRef>
        </p:style>
        <p:txBody>
          <a:bodyPr numCol="2"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Tekrarlayıcı, rahatsız edici düşünceler,</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Uykuya dalma güçlüğü, (Karanlık olayı çağrıştırabilir ya da kabus göreceğini düşündüğü için uyumak istemez)</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Olayla ilgili kabuslar,</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Öfke patlamaları ve saldırganlık,</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Konsantrasyon güçlüğü,</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Suçluluk ve utanç duyma,</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İçe kapanma, depresif </a:t>
            </a:r>
            <a:r>
              <a:rPr lang="tr-TR" dirty="0" smtClean="0">
                <a:solidFill>
                  <a:schemeClr val="tx1"/>
                </a:solidFill>
                <a:latin typeface="Arial" pitchFamily="34" charset="0"/>
                <a:cs typeface="Arial" pitchFamily="34" charset="0"/>
              </a:rPr>
              <a:t>belirtiler</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Olayı anımsatan nesnelere karşı yoğun psikolojik sıkıntı,</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Korku reaksiyonu, </a:t>
            </a:r>
          </a:p>
        </p:txBody>
      </p:sp>
      <p:pic>
        <p:nvPicPr>
          <p:cNvPr id="5"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696186" flipV="1">
            <a:off x="6927044" y="5215840"/>
            <a:ext cx="2017603" cy="123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739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476250"/>
            <a:ext cx="7705725" cy="720501"/>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Cinsel İstismarın Çocuklarda Bıraktığı </a:t>
            </a:r>
            <a:r>
              <a:rPr lang="tr-TR" sz="2800" dirty="0" smtClean="0">
                <a:solidFill>
                  <a:prstClr val="white"/>
                </a:solidFill>
              </a:rPr>
              <a:t>Etkiler (Davranışsal)</a:t>
            </a:r>
            <a:endParaRPr lang="tr-TR" sz="2800" dirty="0">
              <a:solidFill>
                <a:prstClr val="white"/>
              </a:solidFill>
            </a:endParaRPr>
          </a:p>
        </p:txBody>
      </p:sp>
      <p:sp>
        <p:nvSpPr>
          <p:cNvPr id="4" name="Rounded Rectangle 3"/>
          <p:cNvSpPr/>
          <p:nvPr/>
        </p:nvSpPr>
        <p:spPr>
          <a:xfrm>
            <a:off x="827088" y="1484784"/>
            <a:ext cx="7738354" cy="3384376"/>
          </a:xfrm>
          <a:prstGeom prst="roundRect">
            <a:avLst/>
          </a:prstGeom>
        </p:spPr>
        <p:style>
          <a:lnRef idx="1">
            <a:schemeClr val="accent3"/>
          </a:lnRef>
          <a:fillRef idx="2">
            <a:schemeClr val="accent3"/>
          </a:fillRef>
          <a:effectRef idx="1">
            <a:schemeClr val="accent3"/>
          </a:effectRef>
          <a:fontRef idx="minor">
            <a:schemeClr val="dk1"/>
          </a:fontRef>
        </p:style>
        <p:txBody>
          <a:bodyPr numCol="2" anchor="ctr"/>
          <a:lstStyle/>
          <a:p>
            <a:pPr defTabSz="457200" fontAlgn="auto">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000" dirty="0" smtClean="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smtClean="0">
                <a:solidFill>
                  <a:schemeClr val="tx1"/>
                </a:solidFill>
                <a:latin typeface="Arial" pitchFamily="34" charset="0"/>
                <a:cs typeface="Arial" pitchFamily="34" charset="0"/>
              </a:rPr>
              <a:t>Aşırı </a:t>
            </a:r>
            <a:r>
              <a:rPr lang="tr-TR" sz="2000" dirty="0">
                <a:solidFill>
                  <a:schemeClr val="tx1"/>
                </a:solidFill>
                <a:latin typeface="Arial" pitchFamily="34" charset="0"/>
                <a:cs typeface="Arial" pitchFamily="34" charset="0"/>
              </a:rPr>
              <a:t>temizlenme durumu ya da tam tersi</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Evden kaçmak</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İnsanlardan ve bazı yerlerden korkmak ve </a:t>
            </a:r>
            <a:r>
              <a:rPr lang="tr-TR" sz="2000" dirty="0" smtClean="0">
                <a:solidFill>
                  <a:schemeClr val="tx1"/>
                </a:solidFill>
                <a:latin typeface="Arial" pitchFamily="34" charset="0"/>
                <a:cs typeface="Arial" pitchFamily="34" charset="0"/>
              </a:rPr>
              <a:t>kaçmak</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000" dirty="0" smtClean="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000" dirty="0" smtClean="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000" dirty="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smtClean="0">
                <a:solidFill>
                  <a:schemeClr val="tx1"/>
                </a:solidFill>
                <a:latin typeface="Arial" pitchFamily="34" charset="0"/>
                <a:cs typeface="Arial" pitchFamily="34" charset="0"/>
              </a:rPr>
              <a:t>Okul </a:t>
            </a:r>
            <a:r>
              <a:rPr lang="tr-TR" sz="2000" dirty="0">
                <a:solidFill>
                  <a:schemeClr val="tx1"/>
                </a:solidFill>
                <a:latin typeface="Arial" pitchFamily="34" charset="0"/>
                <a:cs typeface="Arial" pitchFamily="34" charset="0"/>
              </a:rPr>
              <a:t>ve disiplin problemleri, suça yönelme</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Madde bağımlılığı, kendine  zarar, intihar girişimleri</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Kişiler arası ilişki kurabilme ve sosyal ilişkileri sürdürebilme </a:t>
            </a:r>
            <a:r>
              <a:rPr lang="tr-TR" sz="2000" dirty="0" smtClean="0">
                <a:solidFill>
                  <a:schemeClr val="tx1"/>
                </a:solidFill>
                <a:latin typeface="Arial" pitchFamily="34" charset="0"/>
                <a:cs typeface="Arial" pitchFamily="34" charset="0"/>
              </a:rPr>
              <a:t>becerileri ciddi </a:t>
            </a:r>
            <a:r>
              <a:rPr lang="tr-TR" sz="2000" dirty="0">
                <a:solidFill>
                  <a:schemeClr val="tx1"/>
                </a:solidFill>
                <a:latin typeface="Arial" pitchFamily="34" charset="0"/>
                <a:cs typeface="Arial" pitchFamily="34" charset="0"/>
              </a:rPr>
              <a:t>anlamda </a:t>
            </a:r>
            <a:r>
              <a:rPr lang="tr-TR" sz="2000" dirty="0" smtClean="0">
                <a:solidFill>
                  <a:schemeClr val="tx1"/>
                </a:solidFill>
                <a:latin typeface="Arial" pitchFamily="34" charset="0"/>
                <a:cs typeface="Arial" pitchFamily="34" charset="0"/>
              </a:rPr>
              <a:t>bozulur </a:t>
            </a:r>
            <a:endParaRPr lang="tr-TR" sz="2000" dirty="0">
              <a:solidFill>
                <a:schemeClr val="tx1"/>
              </a:solidFill>
              <a:latin typeface="Arial" pitchFamily="34" charset="0"/>
              <a:cs typeface="Arial" pitchFamily="34" charset="0"/>
            </a:endParaRPr>
          </a:p>
        </p:txBody>
      </p:sp>
      <p:pic>
        <p:nvPicPr>
          <p:cNvPr id="5"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696186" flipV="1">
            <a:off x="6927044" y="5215840"/>
            <a:ext cx="2017603" cy="123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702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476250"/>
            <a:ext cx="7705725" cy="720501"/>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Cinsel İstismarın Çocuklarda Bıraktığı </a:t>
            </a:r>
            <a:r>
              <a:rPr lang="tr-TR" sz="2800" dirty="0" smtClean="0">
                <a:solidFill>
                  <a:prstClr val="white"/>
                </a:solidFill>
              </a:rPr>
              <a:t>Etkiler </a:t>
            </a:r>
          </a:p>
          <a:p>
            <a:pPr algn="ctr" fontAlgn="auto">
              <a:spcBef>
                <a:spcPts val="0"/>
              </a:spcBef>
              <a:spcAft>
                <a:spcPts val="0"/>
              </a:spcAft>
              <a:defRPr/>
            </a:pPr>
            <a:r>
              <a:rPr lang="tr-TR" sz="2800" dirty="0" smtClean="0">
                <a:solidFill>
                  <a:prstClr val="white"/>
                </a:solidFill>
              </a:rPr>
              <a:t>(Cinsel Davranışlar)</a:t>
            </a:r>
            <a:endParaRPr lang="tr-TR" sz="2800" dirty="0">
              <a:solidFill>
                <a:prstClr val="white"/>
              </a:solidFill>
            </a:endParaRPr>
          </a:p>
        </p:txBody>
      </p:sp>
      <p:sp>
        <p:nvSpPr>
          <p:cNvPr id="4" name="Rounded Rectangle 3"/>
          <p:cNvSpPr/>
          <p:nvPr/>
        </p:nvSpPr>
        <p:spPr>
          <a:xfrm>
            <a:off x="827088" y="1430988"/>
            <a:ext cx="7738354" cy="3582188"/>
          </a:xfrm>
          <a:prstGeom prst="roundRect">
            <a:avLst/>
          </a:prstGeom>
        </p:spPr>
        <p:style>
          <a:lnRef idx="1">
            <a:schemeClr val="accent3"/>
          </a:lnRef>
          <a:fillRef idx="2">
            <a:schemeClr val="accent3"/>
          </a:fillRef>
          <a:effectRef idx="1">
            <a:schemeClr val="accent3"/>
          </a:effectRef>
          <a:fontRef idx="minor">
            <a:schemeClr val="dk1"/>
          </a:fontRef>
        </p:style>
        <p:txBody>
          <a:bodyPr numCol="1"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İstismara uğrayanlarda cinsel duygu ve tutumlar normal gelişimden sapar.</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Riskli Cinsel Davranışlar sık görülür.</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Toplumsal olarak kabul gören yaşlardan önce cinsel ilişkide bulunmak  (erken gebelik, baştan çıkarıcı davranışlar sergilemek)</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Cinsel ilişkilerinde uygunsuz ve birden fazla eşle olmak</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Sürekli cinsellik konularına aşırı yönelme veya </a:t>
            </a:r>
            <a:r>
              <a:rPr lang="tr-TR" dirty="0" smtClean="0">
                <a:solidFill>
                  <a:schemeClr val="tx1"/>
                </a:solidFill>
                <a:latin typeface="Arial" pitchFamily="34" charset="0"/>
                <a:cs typeface="Arial" pitchFamily="34" charset="0"/>
              </a:rPr>
              <a:t>ilgisizlik şeklindedir.</a:t>
            </a:r>
            <a:endParaRPr lang="tr-TR" dirty="0">
              <a:solidFill>
                <a:schemeClr val="tx1"/>
              </a:solidFill>
              <a:latin typeface="Arial" pitchFamily="34" charset="0"/>
              <a:cs typeface="Arial" pitchFamily="34" charset="0"/>
            </a:endParaRPr>
          </a:p>
        </p:txBody>
      </p:sp>
      <p:pic>
        <p:nvPicPr>
          <p:cNvPr id="5"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696186" flipV="1">
            <a:off x="6927044" y="5215840"/>
            <a:ext cx="2017603" cy="123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352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188640"/>
            <a:ext cx="7705725" cy="755923"/>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Cinsel İstismar İle İlgili </a:t>
            </a:r>
            <a:r>
              <a:rPr lang="tr-TR" sz="2800" dirty="0" smtClean="0">
                <a:solidFill>
                  <a:prstClr val="white"/>
                </a:solidFill>
              </a:rPr>
              <a:t>Bilinen </a:t>
            </a:r>
            <a:r>
              <a:rPr lang="tr-TR" sz="2800" dirty="0">
                <a:solidFill>
                  <a:prstClr val="white"/>
                </a:solidFill>
              </a:rPr>
              <a:t>Yanlışlar</a:t>
            </a:r>
          </a:p>
        </p:txBody>
      </p:sp>
      <p:sp>
        <p:nvSpPr>
          <p:cNvPr id="4" name="Rounded Rectangle 3"/>
          <p:cNvSpPr/>
          <p:nvPr/>
        </p:nvSpPr>
        <p:spPr>
          <a:xfrm>
            <a:off x="827086" y="1844823"/>
            <a:ext cx="3885491" cy="471946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solidFill>
                  <a:schemeClr val="tx1"/>
                </a:solidFill>
                <a:latin typeface="Arial" pitchFamily="34" charset="0"/>
                <a:cs typeface="Arial" pitchFamily="34" charset="0"/>
              </a:rPr>
              <a:t>Cinsel </a:t>
            </a:r>
            <a:r>
              <a:rPr lang="tr-TR" dirty="0">
                <a:solidFill>
                  <a:schemeClr val="tx1"/>
                </a:solidFill>
                <a:latin typeface="Arial" pitchFamily="34" charset="0"/>
                <a:cs typeface="Arial" pitchFamily="34" charset="0"/>
              </a:rPr>
              <a:t>istismar yalnızca çocuğun hayal gücünün uydurmasıdır. Çocuklar hikayeler uydururlar</a:t>
            </a: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Sadece çekici</a:t>
            </a:r>
            <a:r>
              <a:rPr lang="tr-TR" dirty="0" smtClean="0">
                <a:solidFill>
                  <a:schemeClr val="tx1"/>
                </a:solidFill>
                <a:latin typeface="Arial" pitchFamily="34" charset="0"/>
                <a:cs typeface="Arial" pitchFamily="34" charset="0"/>
              </a:rPr>
              <a:t>, tatlı, güzel</a:t>
            </a:r>
            <a:r>
              <a:rPr lang="tr-TR" dirty="0">
                <a:solidFill>
                  <a:schemeClr val="tx1"/>
                </a:solidFill>
                <a:latin typeface="Arial" pitchFamily="34" charset="0"/>
                <a:cs typeface="Arial" pitchFamily="34" charset="0"/>
              </a:rPr>
              <a:t>,  açık giyinen çocuklar</a:t>
            </a:r>
            <a:r>
              <a:rPr lang="tr-TR" dirty="0" smtClean="0">
                <a:solidFill>
                  <a:schemeClr val="tx1"/>
                </a:solidFill>
                <a:latin typeface="Arial" pitchFamily="34" charset="0"/>
                <a:cs typeface="Arial" pitchFamily="34" charset="0"/>
              </a:rPr>
              <a:t>; onay </a:t>
            </a:r>
            <a:r>
              <a:rPr lang="tr-TR" dirty="0">
                <a:solidFill>
                  <a:schemeClr val="tx1"/>
                </a:solidFill>
                <a:latin typeface="Arial" pitchFamily="34" charset="0"/>
                <a:cs typeface="Arial" pitchFamily="34" charset="0"/>
              </a:rPr>
              <a:t>bekleyen kendine güveni olamayan pasif</a:t>
            </a:r>
            <a:r>
              <a:rPr lang="tr-TR" dirty="0" smtClean="0">
                <a:solidFill>
                  <a:schemeClr val="tx1"/>
                </a:solidFill>
                <a:latin typeface="Arial" pitchFamily="34" charset="0"/>
                <a:cs typeface="Arial" pitchFamily="34" charset="0"/>
              </a:rPr>
              <a:t>; yaramaz </a:t>
            </a:r>
            <a:r>
              <a:rPr lang="tr-TR" dirty="0">
                <a:solidFill>
                  <a:schemeClr val="tx1"/>
                </a:solidFill>
                <a:latin typeface="Arial" pitchFamily="34" charset="0"/>
                <a:cs typeface="Arial" pitchFamily="34" charset="0"/>
              </a:rPr>
              <a:t>çocuklar İstismara  maruz kalır</a:t>
            </a: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Çocuklara uslu</a:t>
            </a:r>
            <a:r>
              <a:rPr lang="tr-TR" dirty="0" smtClean="0">
                <a:solidFill>
                  <a:schemeClr val="tx1"/>
                </a:solidFill>
                <a:latin typeface="Arial" pitchFamily="34" charset="0"/>
                <a:cs typeface="Arial" pitchFamily="34" charset="0"/>
              </a:rPr>
              <a:t>, akıllı, açıkgöz </a:t>
            </a:r>
            <a:r>
              <a:rPr lang="tr-TR" dirty="0">
                <a:solidFill>
                  <a:schemeClr val="tx1"/>
                </a:solidFill>
                <a:latin typeface="Arial" pitchFamily="34" charset="0"/>
                <a:cs typeface="Arial" pitchFamily="34" charset="0"/>
              </a:rPr>
              <a:t>olmalarını söyleyerek onları korumuş oluruz.</a:t>
            </a:r>
          </a:p>
          <a:p>
            <a:pPr defTabSz="457200" fontAlgn="auto">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dirty="0">
              <a:solidFill>
                <a:schemeClr val="tx1"/>
              </a:solidFill>
              <a:latin typeface="Arial" pitchFamily="34" charset="0"/>
              <a:cs typeface="Arial" pitchFamily="34" charset="0"/>
            </a:endParaRPr>
          </a:p>
        </p:txBody>
      </p:sp>
      <p:sp>
        <p:nvSpPr>
          <p:cNvPr id="6" name="Rounded Rectangle 3"/>
          <p:cNvSpPr/>
          <p:nvPr/>
        </p:nvSpPr>
        <p:spPr>
          <a:xfrm>
            <a:off x="4877048" y="1816021"/>
            <a:ext cx="3885491" cy="471946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defTabSz="457200" fontAlgn="auto">
              <a:spcBef>
                <a:spcPts val="525"/>
              </a:spcBef>
              <a:spcAft>
                <a:spcPts val="1425"/>
              </a:spcAft>
              <a:buClr>
                <a:srgbClr val="CC0000"/>
              </a:buClr>
              <a:buSzPct val="65000"/>
              <a:buFont typeface="Arial" panose="020B0604020202020204" pitchFamily="34" charset="0"/>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solidFill>
                  <a:schemeClr val="tx1"/>
                </a:solidFill>
                <a:latin typeface="Arial" pitchFamily="34" charset="0"/>
                <a:cs typeface="Arial" pitchFamily="34" charset="0"/>
              </a:rPr>
              <a:t>Çocuklar </a:t>
            </a:r>
            <a:r>
              <a:rPr lang="tr-TR" dirty="0">
                <a:solidFill>
                  <a:schemeClr val="tx1"/>
                </a:solidFill>
                <a:latin typeface="Arial" pitchFamily="34" charset="0"/>
                <a:cs typeface="Arial" pitchFamily="34" charset="0"/>
              </a:rPr>
              <a:t>istismar hakkında yalan söylemezler</a:t>
            </a:r>
            <a:r>
              <a:rPr lang="tr-TR" dirty="0" smtClean="0">
                <a:solidFill>
                  <a:schemeClr val="tx1"/>
                </a:solidFill>
                <a:latin typeface="Arial" pitchFamily="34" charset="0"/>
                <a:cs typeface="Arial" pitchFamily="34" charset="0"/>
              </a:rPr>
              <a:t>. Bu </a:t>
            </a:r>
            <a:r>
              <a:rPr lang="tr-TR" dirty="0">
                <a:solidFill>
                  <a:schemeClr val="tx1"/>
                </a:solidFill>
                <a:latin typeface="Arial" pitchFamily="34" charset="0"/>
                <a:cs typeface="Arial" pitchFamily="34" charset="0"/>
              </a:rPr>
              <a:t>konuda hikaye uyduranlara çok az rastlanır.</a:t>
            </a:r>
          </a:p>
          <a:p>
            <a:pPr marL="285750" indent="-285750" defTabSz="457200" fontAlgn="auto">
              <a:spcBef>
                <a:spcPts val="525"/>
              </a:spcBef>
              <a:spcAft>
                <a:spcPts val="1425"/>
              </a:spcAft>
              <a:buClr>
                <a:srgbClr val="CC0000"/>
              </a:buClr>
              <a:buSzPct val="65000"/>
              <a:buFont typeface="Arial" panose="020B0604020202020204" pitchFamily="34" charset="0"/>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Çocukların görünüşü ya da davranışı istismara sebep olmaz. Anlamını dahi bilmedikleri olaylarla ilgili çocuklar asla suçlanamazlar</a:t>
            </a:r>
          </a:p>
          <a:p>
            <a:pPr marL="285750" indent="-285750" defTabSz="457200" fontAlgn="auto">
              <a:spcBef>
                <a:spcPts val="525"/>
              </a:spcBef>
              <a:spcAft>
                <a:spcPts val="1425"/>
              </a:spcAft>
              <a:buClr>
                <a:srgbClr val="CC0000"/>
              </a:buClr>
              <a:buSzPct val="65000"/>
              <a:buFont typeface="Arial" panose="020B0604020202020204" pitchFamily="34" charset="0"/>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Çocukları bu konuda eğitmeliyiz. İstismarla karşılaştığında çocuk bağırarak yardım istemeli, koşarak kaçmalıdır</a:t>
            </a:r>
            <a:r>
              <a:rPr lang="tr-TR" dirty="0" smtClean="0">
                <a:solidFill>
                  <a:schemeClr val="tx1"/>
                </a:solidFill>
                <a:latin typeface="Arial" pitchFamily="34" charset="0"/>
                <a:cs typeface="Arial" pitchFamily="34" charset="0"/>
              </a:rPr>
              <a:t>.</a:t>
            </a:r>
            <a:endParaRPr lang="tr-TR" dirty="0">
              <a:solidFill>
                <a:schemeClr val="tx1"/>
              </a:solidFill>
              <a:latin typeface="Arial" pitchFamily="34" charset="0"/>
              <a:cs typeface="Arial" pitchFamily="34" charset="0"/>
            </a:endParaRPr>
          </a:p>
        </p:txBody>
      </p:sp>
      <p:sp>
        <p:nvSpPr>
          <p:cNvPr id="2" name="Dikdörtgen 1"/>
          <p:cNvSpPr/>
          <p:nvPr/>
        </p:nvSpPr>
        <p:spPr>
          <a:xfrm>
            <a:off x="1691680" y="1253006"/>
            <a:ext cx="1867947" cy="400110"/>
          </a:xfrm>
          <a:prstGeom prst="rect">
            <a:avLst/>
          </a:prstGeom>
        </p:spPr>
        <p:txBody>
          <a:bodyPr wrap="none">
            <a:spAutoFit/>
          </a:bodyPr>
          <a:lstStyle/>
          <a:p>
            <a:r>
              <a:rPr lang="tr-TR" sz="2000" b="1" u="sng" dirty="0" smtClean="0"/>
              <a:t>Bilinen </a:t>
            </a:r>
            <a:r>
              <a:rPr lang="tr-TR" sz="2000" b="1" u="sng" dirty="0"/>
              <a:t>Yanlışlar</a:t>
            </a:r>
          </a:p>
        </p:txBody>
      </p:sp>
      <p:sp>
        <p:nvSpPr>
          <p:cNvPr id="7" name="Dikdörtgen 6"/>
          <p:cNvSpPr/>
          <p:nvPr/>
        </p:nvSpPr>
        <p:spPr>
          <a:xfrm>
            <a:off x="6317892" y="1268760"/>
            <a:ext cx="1116011" cy="400110"/>
          </a:xfrm>
          <a:prstGeom prst="rect">
            <a:avLst/>
          </a:prstGeom>
        </p:spPr>
        <p:txBody>
          <a:bodyPr wrap="none">
            <a:spAutoFit/>
          </a:bodyPr>
          <a:lstStyle/>
          <a:p>
            <a:r>
              <a:rPr lang="tr-TR" sz="2000" b="1" u="sng" dirty="0"/>
              <a:t>Doğrular</a:t>
            </a:r>
          </a:p>
        </p:txBody>
      </p:sp>
    </p:spTree>
    <p:extLst>
      <p:ext uri="{BB962C8B-B14F-4D97-AF65-F5344CB8AC3E}">
        <p14:creationId xmlns:p14="http://schemas.microsoft.com/office/powerpoint/2010/main" val="888909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108012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36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İHMAL</a:t>
            </a:r>
            <a:endPar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393034" y="1700808"/>
            <a:ext cx="8336093" cy="453650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smtClean="0">
                <a:solidFill>
                  <a:schemeClr val="tx1"/>
                </a:solidFill>
              </a:rPr>
              <a:t>Çocuğa </a:t>
            </a:r>
            <a:r>
              <a:rPr lang="tr-TR" sz="2400" dirty="0">
                <a:solidFill>
                  <a:schemeClr val="tx1"/>
                </a:solidFill>
              </a:rPr>
              <a:t>bakmakla yükümlü kimsenin çocuğun gelişimi için gerekli ihtiyaçları karşılamaması veya bu ihtiyaçları dikkate almamasıdır. </a:t>
            </a:r>
            <a:endParaRPr lang="tr-TR" sz="2400" dirty="0" smtClean="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smtClean="0">
                <a:solidFill>
                  <a:schemeClr val="tx1"/>
                </a:solidFill>
              </a:rPr>
              <a:t>Bu </a:t>
            </a:r>
            <a:r>
              <a:rPr lang="tr-TR" sz="2400" dirty="0">
                <a:solidFill>
                  <a:schemeClr val="tx1"/>
                </a:solidFill>
              </a:rPr>
              <a:t>ihtiyaçlar sağlık</a:t>
            </a:r>
            <a:r>
              <a:rPr lang="tr-TR" sz="2400" dirty="0" smtClean="0">
                <a:solidFill>
                  <a:schemeClr val="tx1"/>
                </a:solidFill>
              </a:rPr>
              <a:t>,  eğitim, duygusal </a:t>
            </a:r>
            <a:r>
              <a:rPr lang="tr-TR" sz="2400" dirty="0">
                <a:solidFill>
                  <a:schemeClr val="tx1"/>
                </a:solidFill>
              </a:rPr>
              <a:t>gelişim</a:t>
            </a:r>
            <a:r>
              <a:rPr lang="tr-TR" sz="2400" dirty="0" smtClean="0">
                <a:solidFill>
                  <a:schemeClr val="tx1"/>
                </a:solidFill>
              </a:rPr>
              <a:t>, beslenme, barınma </a:t>
            </a:r>
            <a:r>
              <a:rPr lang="tr-TR" sz="2400" dirty="0">
                <a:solidFill>
                  <a:schemeClr val="tx1"/>
                </a:solidFill>
              </a:rPr>
              <a:t>ve güvenli yaşam şartlarıdır.</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Çocuğa fiziksel ya da duygusal, bilinçli ve isteyerek sorumlulukları yerine getirilmediği taktirde “</a:t>
            </a:r>
            <a:r>
              <a:rPr lang="tr-TR" sz="2400" b="1" u="sng" dirty="0">
                <a:solidFill>
                  <a:srgbClr val="FF0000"/>
                </a:solidFill>
              </a:rPr>
              <a:t>aktif ihmal</a:t>
            </a:r>
            <a:r>
              <a:rPr lang="tr-TR" sz="2400" dirty="0">
                <a:solidFill>
                  <a:schemeClr val="tx1"/>
                </a:solidFill>
              </a:rPr>
              <a:t>”</a:t>
            </a:r>
            <a:endParaRPr lang="tr-TR" sz="2400" dirty="0" smtClean="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Bilgisizlik, imkansızlıklardan dolayı sorumluluklar yerine getirilmiyorsa “</a:t>
            </a:r>
            <a:r>
              <a:rPr lang="tr-TR" sz="2400" b="1" u="sng" dirty="0">
                <a:solidFill>
                  <a:srgbClr val="FF0000"/>
                </a:solidFill>
              </a:rPr>
              <a:t>pasif ihmal</a:t>
            </a:r>
            <a:r>
              <a:rPr lang="tr-TR" sz="2400" dirty="0">
                <a:solidFill>
                  <a:schemeClr val="tx1"/>
                </a:solidFill>
              </a:rPr>
              <a:t>” </a:t>
            </a:r>
            <a:r>
              <a:rPr lang="tr-TR" sz="2400" dirty="0" smtClean="0">
                <a:solidFill>
                  <a:schemeClr val="tx1"/>
                </a:solidFill>
              </a:rPr>
              <a:t>den </a:t>
            </a:r>
            <a:r>
              <a:rPr lang="tr-TR" sz="2400" dirty="0">
                <a:solidFill>
                  <a:schemeClr val="tx1"/>
                </a:solidFill>
              </a:rPr>
              <a:t>söz edilir.</a:t>
            </a:r>
          </a:p>
        </p:txBody>
      </p:sp>
    </p:spTree>
    <p:extLst>
      <p:ext uri="{BB962C8B-B14F-4D97-AF65-F5344CB8AC3E}">
        <p14:creationId xmlns:p14="http://schemas.microsoft.com/office/powerpoint/2010/main" val="1030247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188640"/>
            <a:ext cx="7705725" cy="755923"/>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Cinsel İstismar İle </a:t>
            </a:r>
            <a:r>
              <a:rPr lang="tr-TR" sz="2800" dirty="0" smtClean="0">
                <a:solidFill>
                  <a:prstClr val="white"/>
                </a:solidFill>
              </a:rPr>
              <a:t>İlgili </a:t>
            </a:r>
            <a:r>
              <a:rPr lang="tr-TR" sz="2800" dirty="0">
                <a:solidFill>
                  <a:prstClr val="white"/>
                </a:solidFill>
              </a:rPr>
              <a:t>Bilinen Yanlışlar</a:t>
            </a:r>
          </a:p>
        </p:txBody>
      </p:sp>
      <p:sp>
        <p:nvSpPr>
          <p:cNvPr id="4" name="Rounded Rectangle 3"/>
          <p:cNvSpPr/>
          <p:nvPr/>
        </p:nvSpPr>
        <p:spPr>
          <a:xfrm>
            <a:off x="827086" y="1844823"/>
            <a:ext cx="3885491" cy="417646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Genellikle tehlikeli yerler, özellikle karanlık bastıktan sonra</a:t>
            </a:r>
            <a:r>
              <a:rPr lang="tr-TR" dirty="0" smtClean="0">
                <a:solidFill>
                  <a:schemeClr val="tx1"/>
                </a:solidFill>
                <a:latin typeface="Arial" pitchFamily="34" charset="0"/>
                <a:cs typeface="Arial" pitchFamily="34" charset="0"/>
              </a:rPr>
              <a:t>, parklar</a:t>
            </a:r>
            <a:r>
              <a:rPr lang="tr-TR" dirty="0">
                <a:solidFill>
                  <a:schemeClr val="tx1"/>
                </a:solidFill>
                <a:latin typeface="Arial" pitchFamily="34" charset="0"/>
                <a:cs typeface="Arial" pitchFamily="34" charset="0"/>
              </a:rPr>
              <a:t>, umumi tuvaletler ve boş </a:t>
            </a:r>
            <a:r>
              <a:rPr lang="tr-TR" dirty="0" smtClean="0">
                <a:solidFill>
                  <a:schemeClr val="tx1"/>
                </a:solidFill>
                <a:latin typeface="Arial" pitchFamily="34" charset="0"/>
                <a:cs typeface="Arial" pitchFamily="34" charset="0"/>
              </a:rPr>
              <a:t>sokaklardır</a:t>
            </a: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dirty="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dirty="0" smtClean="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dirty="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dirty="0" smtClean="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dirty="0">
              <a:solidFill>
                <a:schemeClr val="tx1"/>
              </a:solidFill>
              <a:latin typeface="Arial" pitchFamily="34" charset="0"/>
              <a:cs typeface="Arial" pitchFamily="34" charset="0"/>
            </a:endParaRPr>
          </a:p>
        </p:txBody>
      </p:sp>
      <p:sp>
        <p:nvSpPr>
          <p:cNvPr id="6" name="Rounded Rectangle 3"/>
          <p:cNvSpPr/>
          <p:nvPr/>
        </p:nvSpPr>
        <p:spPr>
          <a:xfrm>
            <a:off x="4877048" y="1816021"/>
            <a:ext cx="3885491" cy="420526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defTabSz="457200" fontAlgn="auto">
              <a:spcBef>
                <a:spcPts val="525"/>
              </a:spcBef>
              <a:spcAft>
                <a:spcPts val="1425"/>
              </a:spcAft>
              <a:buClr>
                <a:srgbClr val="CC0000"/>
              </a:buClr>
              <a:buSzPct val="65000"/>
              <a:buFont typeface="Arial" panose="020B0604020202020204" pitchFamily="34" charset="0"/>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İstismarcının tercih ettiği yerler genellikle çocuğun tanıdığı, bildiği yerledir</a:t>
            </a:r>
            <a:r>
              <a:rPr lang="tr-TR" dirty="0" smtClean="0">
                <a:solidFill>
                  <a:schemeClr val="tx1"/>
                </a:solidFill>
                <a:latin typeface="Arial" pitchFamily="34" charset="0"/>
                <a:cs typeface="Arial" pitchFamily="34" charset="0"/>
              </a:rPr>
              <a:t>: Okul </a:t>
            </a:r>
            <a:r>
              <a:rPr lang="tr-TR" dirty="0">
                <a:solidFill>
                  <a:schemeClr val="tx1"/>
                </a:solidFill>
                <a:latin typeface="Arial" pitchFamily="34" charset="0"/>
                <a:cs typeface="Arial" pitchFamily="34" charset="0"/>
              </a:rPr>
              <a:t>ve çevresi, evle okul arasındaki yol</a:t>
            </a:r>
            <a:r>
              <a:rPr lang="tr-TR" dirty="0" smtClean="0">
                <a:solidFill>
                  <a:schemeClr val="tx1"/>
                </a:solidFill>
                <a:latin typeface="Arial" pitchFamily="34" charset="0"/>
                <a:cs typeface="Arial" pitchFamily="34" charset="0"/>
              </a:rPr>
              <a:t>, bir </a:t>
            </a:r>
            <a:r>
              <a:rPr lang="tr-TR" dirty="0">
                <a:solidFill>
                  <a:schemeClr val="tx1"/>
                </a:solidFill>
                <a:latin typeface="Arial" pitchFamily="34" charset="0"/>
                <a:cs typeface="Arial" pitchFamily="34" charset="0"/>
              </a:rPr>
              <a:t>arkadaş yada akrabanın evi, çocuğun kendi evidir. Çocuğun rahat ve gevşek olduğu </a:t>
            </a:r>
            <a:r>
              <a:rPr lang="tr-TR" dirty="0" smtClean="0">
                <a:solidFill>
                  <a:schemeClr val="tx1"/>
                </a:solidFill>
                <a:latin typeface="Arial" pitchFamily="34" charset="0"/>
                <a:cs typeface="Arial" pitchFamily="34" charset="0"/>
              </a:rPr>
              <a:t>zamanlarda, oyun zamanları, </a:t>
            </a:r>
            <a:r>
              <a:rPr lang="tr-TR" dirty="0">
                <a:solidFill>
                  <a:schemeClr val="tx1"/>
                </a:solidFill>
                <a:latin typeface="Arial" pitchFamily="34" charset="0"/>
                <a:cs typeface="Arial" pitchFamily="34" charset="0"/>
              </a:rPr>
              <a:t>banyo zamanı yada yatma zamanı istismarcının tercih ettiği </a:t>
            </a:r>
            <a:r>
              <a:rPr lang="tr-TR" dirty="0" smtClean="0">
                <a:solidFill>
                  <a:schemeClr val="tx1"/>
                </a:solidFill>
                <a:latin typeface="Arial" pitchFamily="34" charset="0"/>
                <a:cs typeface="Arial" pitchFamily="34" charset="0"/>
              </a:rPr>
              <a:t>zamanlardır</a:t>
            </a:r>
          </a:p>
          <a:p>
            <a:pPr marL="285750" indent="-285750" defTabSz="457200" fontAlgn="auto">
              <a:spcBef>
                <a:spcPts val="525"/>
              </a:spcBef>
              <a:spcAft>
                <a:spcPts val="1425"/>
              </a:spcAft>
              <a:buClr>
                <a:srgbClr val="CC0000"/>
              </a:buClr>
              <a:buSzPct val="65000"/>
              <a:buFont typeface="Arial" panose="020B0604020202020204" pitchFamily="34" charset="0"/>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dirty="0">
              <a:solidFill>
                <a:schemeClr val="tx1"/>
              </a:solidFill>
              <a:latin typeface="Arial" pitchFamily="34" charset="0"/>
              <a:cs typeface="Arial" pitchFamily="34" charset="0"/>
            </a:endParaRPr>
          </a:p>
        </p:txBody>
      </p:sp>
      <p:sp>
        <p:nvSpPr>
          <p:cNvPr id="2" name="Dikdörtgen 1"/>
          <p:cNvSpPr/>
          <p:nvPr/>
        </p:nvSpPr>
        <p:spPr>
          <a:xfrm>
            <a:off x="1691680" y="1268760"/>
            <a:ext cx="1867947" cy="400110"/>
          </a:xfrm>
          <a:prstGeom prst="rect">
            <a:avLst/>
          </a:prstGeom>
        </p:spPr>
        <p:txBody>
          <a:bodyPr wrap="none">
            <a:spAutoFit/>
          </a:bodyPr>
          <a:lstStyle/>
          <a:p>
            <a:r>
              <a:rPr lang="tr-TR" sz="2000" b="1" u="sng" dirty="0" smtClean="0"/>
              <a:t>Bilinen </a:t>
            </a:r>
            <a:r>
              <a:rPr lang="tr-TR" sz="2000" b="1" u="sng" dirty="0"/>
              <a:t>Yanlışlar</a:t>
            </a:r>
          </a:p>
        </p:txBody>
      </p:sp>
      <p:sp>
        <p:nvSpPr>
          <p:cNvPr id="7" name="Dikdörtgen 6"/>
          <p:cNvSpPr/>
          <p:nvPr/>
        </p:nvSpPr>
        <p:spPr>
          <a:xfrm>
            <a:off x="6317892" y="1268760"/>
            <a:ext cx="1116011" cy="400110"/>
          </a:xfrm>
          <a:prstGeom prst="rect">
            <a:avLst/>
          </a:prstGeom>
        </p:spPr>
        <p:txBody>
          <a:bodyPr wrap="none">
            <a:spAutoFit/>
          </a:bodyPr>
          <a:lstStyle/>
          <a:p>
            <a:r>
              <a:rPr lang="tr-TR" sz="2000" b="1" u="sng" dirty="0"/>
              <a:t>Doğrular</a:t>
            </a:r>
          </a:p>
        </p:txBody>
      </p:sp>
    </p:spTree>
    <p:extLst>
      <p:ext uri="{BB962C8B-B14F-4D97-AF65-F5344CB8AC3E}">
        <p14:creationId xmlns:p14="http://schemas.microsoft.com/office/powerpoint/2010/main" val="1825288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188640"/>
            <a:ext cx="7705725" cy="755923"/>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Cinsel İstismar İle İlgili </a:t>
            </a:r>
            <a:r>
              <a:rPr lang="tr-TR" sz="2800" dirty="0" smtClean="0">
                <a:solidFill>
                  <a:prstClr val="white"/>
                </a:solidFill>
              </a:rPr>
              <a:t>Bilinen </a:t>
            </a:r>
            <a:r>
              <a:rPr lang="tr-TR" sz="2800" dirty="0">
                <a:solidFill>
                  <a:prstClr val="white"/>
                </a:solidFill>
              </a:rPr>
              <a:t>Yanlışlar</a:t>
            </a:r>
          </a:p>
        </p:txBody>
      </p:sp>
      <p:sp>
        <p:nvSpPr>
          <p:cNvPr id="4" name="Rounded Rectangle 3"/>
          <p:cNvSpPr/>
          <p:nvPr/>
        </p:nvSpPr>
        <p:spPr>
          <a:xfrm>
            <a:off x="805186" y="1816021"/>
            <a:ext cx="3885491" cy="453650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dirty="0" smtClean="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solidFill>
                  <a:schemeClr val="tx1"/>
                </a:solidFill>
                <a:latin typeface="Arial" pitchFamily="34" charset="0"/>
                <a:cs typeface="Arial" pitchFamily="34" charset="0"/>
              </a:rPr>
              <a:t>Çocuklar </a:t>
            </a:r>
            <a:r>
              <a:rPr lang="tr-TR" dirty="0">
                <a:solidFill>
                  <a:schemeClr val="tx1"/>
                </a:solidFill>
                <a:latin typeface="Arial" pitchFamily="34" charset="0"/>
                <a:cs typeface="Arial" pitchFamily="34" charset="0"/>
              </a:rPr>
              <a:t>kötü görünümlü, yabancı kişilerden uzak durmalı çünkü onlar istismarcı kişilerdir</a:t>
            </a:r>
            <a:r>
              <a:rPr lang="tr-TR" dirty="0" smtClean="0">
                <a:solidFill>
                  <a:schemeClr val="tx1"/>
                </a:solidFill>
                <a:latin typeface="Arial" pitchFamily="34" charset="0"/>
                <a:cs typeface="Arial" pitchFamily="34" charset="0"/>
              </a:rPr>
              <a:t>.</a:t>
            </a: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dirty="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Cinsel istismar vakaları her yerde yaşanmaz, bazı kültürlerde, ülkelerde yaşanır.</a:t>
            </a: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dirty="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dirty="0" smtClean="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dirty="0">
              <a:solidFill>
                <a:schemeClr val="tx1"/>
              </a:solidFill>
              <a:latin typeface="Arial" pitchFamily="34" charset="0"/>
              <a:cs typeface="Arial" pitchFamily="34" charset="0"/>
            </a:endParaRPr>
          </a:p>
        </p:txBody>
      </p:sp>
      <p:sp>
        <p:nvSpPr>
          <p:cNvPr id="6" name="Rounded Rectangle 3"/>
          <p:cNvSpPr/>
          <p:nvPr/>
        </p:nvSpPr>
        <p:spPr>
          <a:xfrm>
            <a:off x="4877048" y="1816021"/>
            <a:ext cx="3885491" cy="456530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defTabSz="457200" fontAlgn="auto">
              <a:spcBef>
                <a:spcPts val="525"/>
              </a:spcBef>
              <a:spcAft>
                <a:spcPts val="1425"/>
              </a:spcAft>
              <a:buClr>
                <a:srgbClr val="CC0000"/>
              </a:buClr>
              <a:buSzPct val="65000"/>
              <a:buFont typeface="Arial" panose="020B0604020202020204" pitchFamily="34" charset="0"/>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Olguların %80-95’inde </a:t>
            </a:r>
            <a:r>
              <a:rPr lang="tr-TR" dirty="0" smtClean="0">
                <a:solidFill>
                  <a:schemeClr val="tx1"/>
                </a:solidFill>
                <a:latin typeface="Arial" pitchFamily="34" charset="0"/>
                <a:cs typeface="Arial" pitchFamily="34" charset="0"/>
              </a:rPr>
              <a:t>istismarcı, çocuğun tanıdığı, normal </a:t>
            </a:r>
            <a:r>
              <a:rPr lang="tr-TR" dirty="0">
                <a:solidFill>
                  <a:schemeClr val="tx1"/>
                </a:solidFill>
                <a:latin typeface="Arial" pitchFamily="34" charset="0"/>
                <a:cs typeface="Arial" pitchFamily="34" charset="0"/>
              </a:rPr>
              <a:t>görünüşlü biridir</a:t>
            </a:r>
            <a:r>
              <a:rPr lang="tr-TR" dirty="0" smtClean="0">
                <a:solidFill>
                  <a:schemeClr val="tx1"/>
                </a:solidFill>
                <a:latin typeface="Arial" pitchFamily="34" charset="0"/>
                <a:cs typeface="Arial" pitchFamily="34" charset="0"/>
              </a:rPr>
              <a:t>. Genellikle </a:t>
            </a:r>
            <a:r>
              <a:rPr lang="tr-TR" dirty="0">
                <a:solidFill>
                  <a:schemeClr val="tx1"/>
                </a:solidFill>
                <a:latin typeface="Arial" pitchFamily="34" charset="0"/>
                <a:cs typeface="Arial" pitchFamily="34" charset="0"/>
              </a:rPr>
              <a:t>20-45 yaş arası evli sosyal hayatı olan şüphe çekmeyen bir aile babasıdır.</a:t>
            </a:r>
          </a:p>
          <a:p>
            <a:pPr marL="285750" indent="-285750" defTabSz="457200" fontAlgn="auto">
              <a:spcBef>
                <a:spcPts val="525"/>
              </a:spcBef>
              <a:spcAft>
                <a:spcPts val="1425"/>
              </a:spcAft>
              <a:buClr>
                <a:srgbClr val="CC0000"/>
              </a:buClr>
              <a:buSzPct val="65000"/>
              <a:buFont typeface="Arial" panose="020B0604020202020204" pitchFamily="34" charset="0"/>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Cinsel istismara her kültürde</a:t>
            </a:r>
            <a:r>
              <a:rPr lang="tr-TR" dirty="0" smtClean="0">
                <a:solidFill>
                  <a:schemeClr val="tx1"/>
                </a:solidFill>
                <a:latin typeface="Arial" pitchFamily="34" charset="0"/>
                <a:cs typeface="Arial" pitchFamily="34" charset="0"/>
              </a:rPr>
              <a:t>, her </a:t>
            </a:r>
            <a:r>
              <a:rPr lang="tr-TR" dirty="0">
                <a:solidFill>
                  <a:schemeClr val="tx1"/>
                </a:solidFill>
                <a:latin typeface="Arial" pitchFamily="34" charset="0"/>
                <a:cs typeface="Arial" pitchFamily="34" charset="0"/>
              </a:rPr>
              <a:t>ülkede ve her </a:t>
            </a:r>
            <a:r>
              <a:rPr lang="tr-TR" dirty="0" err="1" smtClean="0">
                <a:solidFill>
                  <a:schemeClr val="tx1"/>
                </a:solidFill>
                <a:latin typeface="Arial" pitchFamily="34" charset="0"/>
                <a:cs typeface="Arial" pitchFamily="34" charset="0"/>
              </a:rPr>
              <a:t>sosyo</a:t>
            </a:r>
            <a:r>
              <a:rPr lang="tr-TR" dirty="0">
                <a:solidFill>
                  <a:schemeClr val="tx1"/>
                </a:solidFill>
                <a:latin typeface="Arial" pitchFamily="34" charset="0"/>
                <a:cs typeface="Arial" pitchFamily="34" charset="0"/>
              </a:rPr>
              <a:t>-</a:t>
            </a:r>
            <a:r>
              <a:rPr lang="tr-TR" dirty="0" smtClean="0">
                <a:solidFill>
                  <a:schemeClr val="tx1"/>
                </a:solidFill>
                <a:latin typeface="Arial" pitchFamily="34" charset="0"/>
                <a:cs typeface="Arial" pitchFamily="34" charset="0"/>
              </a:rPr>
              <a:t>ekonomik </a:t>
            </a:r>
            <a:r>
              <a:rPr lang="tr-TR" dirty="0">
                <a:solidFill>
                  <a:schemeClr val="tx1"/>
                </a:solidFill>
                <a:latin typeface="Arial" pitchFamily="34" charset="0"/>
                <a:cs typeface="Arial" pitchFamily="34" charset="0"/>
              </a:rPr>
              <a:t>grupta rastlanmaktadır</a:t>
            </a:r>
            <a:r>
              <a:rPr lang="tr-TR" dirty="0" smtClean="0">
                <a:solidFill>
                  <a:schemeClr val="tx1"/>
                </a:solidFill>
                <a:latin typeface="Arial" pitchFamily="34" charset="0"/>
                <a:cs typeface="Arial" pitchFamily="34" charset="0"/>
              </a:rPr>
              <a:t>. Kız </a:t>
            </a:r>
            <a:r>
              <a:rPr lang="tr-TR" dirty="0">
                <a:solidFill>
                  <a:schemeClr val="tx1"/>
                </a:solidFill>
                <a:latin typeface="Arial" pitchFamily="34" charset="0"/>
                <a:cs typeface="Arial" pitchFamily="34" charset="0"/>
              </a:rPr>
              <a:t>çocuklarda </a:t>
            </a:r>
            <a:r>
              <a:rPr lang="tr-TR" dirty="0" err="1">
                <a:solidFill>
                  <a:schemeClr val="tx1"/>
                </a:solidFill>
                <a:latin typeface="Arial" pitchFamily="34" charset="0"/>
                <a:cs typeface="Arial" pitchFamily="34" charset="0"/>
              </a:rPr>
              <a:t>ensest</a:t>
            </a:r>
            <a:r>
              <a:rPr lang="tr-TR" dirty="0">
                <a:solidFill>
                  <a:schemeClr val="tx1"/>
                </a:solidFill>
                <a:latin typeface="Arial" pitchFamily="34" charset="0"/>
                <a:cs typeface="Arial" pitchFamily="34" charset="0"/>
              </a:rPr>
              <a:t>, erkek çocuklarda ise </a:t>
            </a:r>
            <a:r>
              <a:rPr lang="tr-TR" dirty="0" err="1">
                <a:solidFill>
                  <a:schemeClr val="tx1"/>
                </a:solidFill>
                <a:latin typeface="Arial" pitchFamily="34" charset="0"/>
                <a:cs typeface="Arial" pitchFamily="34" charset="0"/>
              </a:rPr>
              <a:t>pedofil</a:t>
            </a:r>
            <a:r>
              <a:rPr lang="tr-TR" dirty="0">
                <a:solidFill>
                  <a:schemeClr val="tx1"/>
                </a:solidFill>
                <a:latin typeface="Arial" pitchFamily="34" charset="0"/>
                <a:cs typeface="Arial" pitchFamily="34" charset="0"/>
              </a:rPr>
              <a:t> diğer istismar türlerinden daha sık rastlanmaktadır</a:t>
            </a:r>
            <a:r>
              <a:rPr lang="tr-TR" dirty="0" smtClean="0">
                <a:solidFill>
                  <a:schemeClr val="tx1"/>
                </a:solidFill>
                <a:latin typeface="Arial" pitchFamily="34" charset="0"/>
                <a:cs typeface="Arial" pitchFamily="34" charset="0"/>
              </a:rPr>
              <a:t>.</a:t>
            </a:r>
            <a:endParaRPr lang="tr-TR" dirty="0">
              <a:solidFill>
                <a:schemeClr val="tx1"/>
              </a:solidFill>
              <a:latin typeface="Arial" pitchFamily="34" charset="0"/>
              <a:cs typeface="Arial" pitchFamily="34" charset="0"/>
            </a:endParaRPr>
          </a:p>
        </p:txBody>
      </p:sp>
      <p:sp>
        <p:nvSpPr>
          <p:cNvPr id="2" name="Dikdörtgen 1"/>
          <p:cNvSpPr/>
          <p:nvPr/>
        </p:nvSpPr>
        <p:spPr>
          <a:xfrm>
            <a:off x="1763688" y="1263891"/>
            <a:ext cx="1867947" cy="400110"/>
          </a:xfrm>
          <a:prstGeom prst="rect">
            <a:avLst/>
          </a:prstGeom>
        </p:spPr>
        <p:txBody>
          <a:bodyPr wrap="none">
            <a:spAutoFit/>
          </a:bodyPr>
          <a:lstStyle/>
          <a:p>
            <a:r>
              <a:rPr lang="tr-TR" sz="2000" b="1" u="sng" dirty="0" smtClean="0"/>
              <a:t>Bilinen </a:t>
            </a:r>
            <a:r>
              <a:rPr lang="tr-TR" sz="2000" b="1" u="sng" dirty="0"/>
              <a:t>Yanlışlar</a:t>
            </a:r>
          </a:p>
        </p:txBody>
      </p:sp>
      <p:sp>
        <p:nvSpPr>
          <p:cNvPr id="7" name="Dikdörtgen 6"/>
          <p:cNvSpPr/>
          <p:nvPr/>
        </p:nvSpPr>
        <p:spPr>
          <a:xfrm>
            <a:off x="6317892" y="1268760"/>
            <a:ext cx="1116011" cy="400110"/>
          </a:xfrm>
          <a:prstGeom prst="rect">
            <a:avLst/>
          </a:prstGeom>
        </p:spPr>
        <p:txBody>
          <a:bodyPr wrap="none">
            <a:spAutoFit/>
          </a:bodyPr>
          <a:lstStyle/>
          <a:p>
            <a:r>
              <a:rPr lang="tr-TR" sz="2000" b="1" u="sng" dirty="0"/>
              <a:t>Doğrular</a:t>
            </a:r>
          </a:p>
        </p:txBody>
      </p:sp>
    </p:spTree>
    <p:extLst>
      <p:ext uri="{BB962C8B-B14F-4D97-AF65-F5344CB8AC3E}">
        <p14:creationId xmlns:p14="http://schemas.microsoft.com/office/powerpoint/2010/main" val="37591271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188640"/>
            <a:ext cx="7705725" cy="755923"/>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Cinsel İstismar İle İlgili </a:t>
            </a:r>
            <a:r>
              <a:rPr lang="tr-TR" sz="2800" dirty="0" smtClean="0">
                <a:solidFill>
                  <a:prstClr val="white"/>
                </a:solidFill>
              </a:rPr>
              <a:t>Bilinen </a:t>
            </a:r>
            <a:r>
              <a:rPr lang="tr-TR" sz="2800" dirty="0">
                <a:solidFill>
                  <a:prstClr val="white"/>
                </a:solidFill>
              </a:rPr>
              <a:t>Yanlışlar</a:t>
            </a:r>
          </a:p>
        </p:txBody>
      </p:sp>
      <p:sp>
        <p:nvSpPr>
          <p:cNvPr id="4" name="Rounded Rectangle 3"/>
          <p:cNvSpPr/>
          <p:nvPr/>
        </p:nvSpPr>
        <p:spPr>
          <a:xfrm>
            <a:off x="805186" y="1816021"/>
            <a:ext cx="3885491" cy="283711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defTabSz="457200" fontAlgn="auto">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Çocuk</a:t>
            </a:r>
            <a:r>
              <a:rPr lang="tr-TR" dirty="0" smtClean="0">
                <a:solidFill>
                  <a:schemeClr val="tx1"/>
                </a:solidFill>
                <a:latin typeface="Arial" pitchFamily="34" charset="0"/>
                <a:cs typeface="Arial" pitchFamily="34" charset="0"/>
              </a:rPr>
              <a:t>; yaşadıklarını, cinsel </a:t>
            </a:r>
            <a:r>
              <a:rPr lang="tr-TR" dirty="0">
                <a:solidFill>
                  <a:schemeClr val="tx1"/>
                </a:solidFill>
                <a:latin typeface="Arial" pitchFamily="34" charset="0"/>
                <a:cs typeface="Arial" pitchFamily="34" charset="0"/>
              </a:rPr>
              <a:t>istismarı bile, yakın zamanda ya da büyüyünce </a:t>
            </a:r>
            <a:r>
              <a:rPr lang="tr-TR" dirty="0" smtClean="0">
                <a:solidFill>
                  <a:schemeClr val="tx1"/>
                </a:solidFill>
                <a:latin typeface="Arial" pitchFamily="34" charset="0"/>
                <a:cs typeface="Arial" pitchFamily="34" charset="0"/>
              </a:rPr>
              <a:t>unutur. Fazla kurcalanmamalı.</a:t>
            </a:r>
            <a:endParaRPr lang="tr-TR" dirty="0">
              <a:solidFill>
                <a:schemeClr val="tx1"/>
              </a:solidFill>
              <a:latin typeface="Arial" pitchFamily="34" charset="0"/>
              <a:cs typeface="Arial" pitchFamily="34" charset="0"/>
            </a:endParaRPr>
          </a:p>
        </p:txBody>
      </p:sp>
      <p:sp>
        <p:nvSpPr>
          <p:cNvPr id="6" name="Rounded Rectangle 3"/>
          <p:cNvSpPr/>
          <p:nvPr/>
        </p:nvSpPr>
        <p:spPr>
          <a:xfrm>
            <a:off x="4877048" y="1816021"/>
            <a:ext cx="3885491" cy="283711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defTabSz="457200" fontAlgn="auto">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Çocuklar cinsel İstismarı asla unutmazlar…   </a:t>
            </a:r>
            <a:endParaRPr lang="tr-TR" dirty="0" smtClean="0">
              <a:solidFill>
                <a:schemeClr val="tx1"/>
              </a:solidFill>
              <a:latin typeface="Arial" pitchFamily="34" charset="0"/>
              <a:cs typeface="Arial" pitchFamily="34" charset="0"/>
            </a:endParaRPr>
          </a:p>
          <a:p>
            <a:pPr defTabSz="457200" fontAlgn="auto">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solidFill>
                  <a:schemeClr val="tx1"/>
                </a:solidFill>
                <a:latin typeface="Arial" pitchFamily="34" charset="0"/>
                <a:cs typeface="Arial" pitchFamily="34" charset="0"/>
              </a:rPr>
              <a:t>“</a:t>
            </a:r>
            <a:r>
              <a:rPr lang="tr-TR" dirty="0">
                <a:solidFill>
                  <a:schemeClr val="tx1"/>
                </a:solidFill>
                <a:latin typeface="Arial" pitchFamily="34" charset="0"/>
                <a:cs typeface="Arial" pitchFamily="34" charset="0"/>
              </a:rPr>
              <a:t>Hayattaki en kötü şey hafızayı değiştirememenizdir</a:t>
            </a:r>
            <a:r>
              <a:rPr lang="tr-TR" dirty="0" smtClean="0">
                <a:solidFill>
                  <a:schemeClr val="tx1"/>
                </a:solidFill>
                <a:latin typeface="Arial" pitchFamily="34" charset="0"/>
                <a:cs typeface="Arial" pitchFamily="34" charset="0"/>
              </a:rPr>
              <a:t>.”</a:t>
            </a:r>
          </a:p>
          <a:p>
            <a:pPr defTabSz="457200" fontAlgn="auto">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solidFill>
                  <a:schemeClr val="tx1"/>
                </a:solidFill>
                <a:latin typeface="Arial" pitchFamily="34" charset="0"/>
                <a:cs typeface="Arial" pitchFamily="34" charset="0"/>
              </a:rPr>
              <a:t>sözleri, çocukluğunda </a:t>
            </a:r>
            <a:r>
              <a:rPr lang="tr-TR" dirty="0">
                <a:solidFill>
                  <a:schemeClr val="tx1"/>
                </a:solidFill>
                <a:latin typeface="Arial" pitchFamily="34" charset="0"/>
                <a:cs typeface="Arial" pitchFamily="34" charset="0"/>
              </a:rPr>
              <a:t>cinsel istismara uğramış bir yetişkine aittir.</a:t>
            </a:r>
          </a:p>
        </p:txBody>
      </p:sp>
      <p:sp>
        <p:nvSpPr>
          <p:cNvPr id="2" name="Dikdörtgen 1"/>
          <p:cNvSpPr/>
          <p:nvPr/>
        </p:nvSpPr>
        <p:spPr>
          <a:xfrm>
            <a:off x="1813957" y="1268760"/>
            <a:ext cx="1867947" cy="400110"/>
          </a:xfrm>
          <a:prstGeom prst="rect">
            <a:avLst/>
          </a:prstGeom>
        </p:spPr>
        <p:txBody>
          <a:bodyPr wrap="none">
            <a:spAutoFit/>
          </a:bodyPr>
          <a:lstStyle/>
          <a:p>
            <a:r>
              <a:rPr lang="tr-TR" sz="2000" b="1" u="sng" dirty="0" smtClean="0"/>
              <a:t>Bilinen </a:t>
            </a:r>
            <a:r>
              <a:rPr lang="tr-TR" sz="2000" b="1" u="sng" dirty="0"/>
              <a:t>Yanlışlar</a:t>
            </a:r>
          </a:p>
        </p:txBody>
      </p:sp>
      <p:sp>
        <p:nvSpPr>
          <p:cNvPr id="7" name="Dikdörtgen 6"/>
          <p:cNvSpPr/>
          <p:nvPr/>
        </p:nvSpPr>
        <p:spPr>
          <a:xfrm>
            <a:off x="6317892" y="1268760"/>
            <a:ext cx="1116011" cy="400110"/>
          </a:xfrm>
          <a:prstGeom prst="rect">
            <a:avLst/>
          </a:prstGeom>
        </p:spPr>
        <p:txBody>
          <a:bodyPr wrap="none">
            <a:spAutoFit/>
          </a:bodyPr>
          <a:lstStyle/>
          <a:p>
            <a:r>
              <a:rPr lang="tr-TR" sz="2000" b="1" u="sng" dirty="0"/>
              <a:t>Doğrular</a:t>
            </a:r>
          </a:p>
        </p:txBody>
      </p:sp>
    </p:spTree>
    <p:extLst>
      <p:ext uri="{BB962C8B-B14F-4D97-AF65-F5344CB8AC3E}">
        <p14:creationId xmlns:p14="http://schemas.microsoft.com/office/powerpoint/2010/main" val="1565839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476250"/>
            <a:ext cx="7705725" cy="720501"/>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Cinsel İstismarın Çocuklarda Bıraktığı Etkiler</a:t>
            </a:r>
          </a:p>
        </p:txBody>
      </p:sp>
      <p:sp>
        <p:nvSpPr>
          <p:cNvPr id="4" name="Rounded Rectangle 3"/>
          <p:cNvSpPr/>
          <p:nvPr/>
        </p:nvSpPr>
        <p:spPr>
          <a:xfrm>
            <a:off x="827088" y="1430988"/>
            <a:ext cx="7738354" cy="3582188"/>
          </a:xfrm>
          <a:prstGeom prst="roundRect">
            <a:avLst/>
          </a:prstGeom>
        </p:spPr>
        <p:style>
          <a:lnRef idx="1">
            <a:schemeClr val="accent3"/>
          </a:lnRef>
          <a:fillRef idx="2">
            <a:schemeClr val="accent3"/>
          </a:fillRef>
          <a:effectRef idx="1">
            <a:schemeClr val="accent3"/>
          </a:effectRef>
          <a:fontRef idx="minor">
            <a:schemeClr val="dk1"/>
          </a:fontRef>
        </p:style>
        <p:txBody>
          <a:bodyPr numCol="1"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%50'sinde Travma Sonrası Stres Bozukluğu görülmekte, </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solidFill>
                  <a:schemeClr val="tx1"/>
                </a:solidFill>
                <a:latin typeface="Arial" pitchFamily="34" charset="0"/>
                <a:cs typeface="Arial" pitchFamily="34" charset="0"/>
              </a:rPr>
              <a:t>Depresyon</a:t>
            </a:r>
            <a:r>
              <a:rPr lang="tr-TR" dirty="0">
                <a:solidFill>
                  <a:schemeClr val="tx1"/>
                </a:solidFill>
                <a:latin typeface="Arial" pitchFamily="34" charset="0"/>
                <a:cs typeface="Arial" pitchFamily="34" charset="0"/>
              </a:rPr>
              <a:t>, </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solidFill>
                  <a:schemeClr val="tx1"/>
                </a:solidFill>
                <a:latin typeface="Arial" pitchFamily="34" charset="0"/>
                <a:cs typeface="Arial" pitchFamily="34" charset="0"/>
              </a:rPr>
              <a:t>Düşük </a:t>
            </a:r>
            <a:r>
              <a:rPr lang="tr-TR" dirty="0">
                <a:solidFill>
                  <a:schemeClr val="tx1"/>
                </a:solidFill>
                <a:latin typeface="Arial" pitchFamily="34" charset="0"/>
                <a:cs typeface="Arial" pitchFamily="34" charset="0"/>
              </a:rPr>
              <a:t>benlik saygısı, </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solidFill>
                  <a:schemeClr val="tx1"/>
                </a:solidFill>
                <a:latin typeface="Arial" pitchFamily="34" charset="0"/>
                <a:cs typeface="Arial" pitchFamily="34" charset="0"/>
              </a:rPr>
              <a:t>İntihar </a:t>
            </a:r>
            <a:r>
              <a:rPr lang="tr-TR" dirty="0">
                <a:solidFill>
                  <a:schemeClr val="tx1"/>
                </a:solidFill>
                <a:latin typeface="Arial" pitchFamily="34" charset="0"/>
                <a:cs typeface="Arial" pitchFamily="34" charset="0"/>
              </a:rPr>
              <a:t>davranışları, </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err="1" smtClean="0">
                <a:solidFill>
                  <a:schemeClr val="tx1"/>
                </a:solidFill>
                <a:latin typeface="Arial" pitchFamily="34" charset="0"/>
                <a:cs typeface="Arial" pitchFamily="34" charset="0"/>
              </a:rPr>
              <a:t>Damgalanmışlık</a:t>
            </a:r>
            <a:r>
              <a:rPr lang="tr-TR" dirty="0" smtClean="0">
                <a:solidFill>
                  <a:schemeClr val="tx1"/>
                </a:solidFill>
                <a:latin typeface="Arial" pitchFamily="34" charset="0"/>
                <a:cs typeface="Arial" pitchFamily="34" charset="0"/>
              </a:rPr>
              <a:t> </a:t>
            </a:r>
            <a:r>
              <a:rPr lang="tr-TR" dirty="0">
                <a:solidFill>
                  <a:schemeClr val="tx1"/>
                </a:solidFill>
                <a:latin typeface="Arial" pitchFamily="34" charset="0"/>
                <a:cs typeface="Arial" pitchFamily="34" charset="0"/>
              </a:rPr>
              <a:t>hissi,</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solidFill>
                  <a:schemeClr val="tx1"/>
                </a:solidFill>
                <a:latin typeface="Arial" pitchFamily="34" charset="0"/>
                <a:cs typeface="Arial" pitchFamily="34" charset="0"/>
              </a:rPr>
              <a:t>Alkol </a:t>
            </a:r>
            <a:r>
              <a:rPr lang="tr-TR" dirty="0">
                <a:solidFill>
                  <a:schemeClr val="tx1"/>
                </a:solidFill>
                <a:latin typeface="Arial" pitchFamily="34" charset="0"/>
                <a:cs typeface="Arial" pitchFamily="34" charset="0"/>
              </a:rPr>
              <a:t>ve madde kullanımı eşlik </a:t>
            </a:r>
            <a:r>
              <a:rPr lang="tr-TR" dirty="0" smtClean="0">
                <a:solidFill>
                  <a:schemeClr val="tx1"/>
                </a:solidFill>
                <a:latin typeface="Arial" pitchFamily="34" charset="0"/>
                <a:cs typeface="Arial" pitchFamily="34" charset="0"/>
              </a:rPr>
              <a:t>edebilmektedir</a:t>
            </a:r>
            <a:endParaRPr lang="tr-TR" dirty="0">
              <a:solidFill>
                <a:schemeClr val="tx1"/>
              </a:solidFill>
              <a:latin typeface="Arial" pitchFamily="34" charset="0"/>
              <a:cs typeface="Arial" pitchFamily="34" charset="0"/>
            </a:endParaRPr>
          </a:p>
        </p:txBody>
      </p:sp>
      <p:pic>
        <p:nvPicPr>
          <p:cNvPr id="5"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696186" flipV="1">
            <a:off x="6927044" y="5215840"/>
            <a:ext cx="2017603" cy="123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2326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1"/>
            <a:ext cx="7705725" cy="1584597"/>
          </a:xfrm>
          <a:prstGeom prst="downArrowCallout">
            <a:avLst>
              <a:gd name="adj1" fmla="val 111035"/>
              <a:gd name="adj2" fmla="val 83809"/>
              <a:gd name="adj3" fmla="val 22625"/>
              <a:gd name="adj4" fmla="val 70202"/>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t>Cinsel istismar konusunda hikaye uyduran çocuk sayısı çok azdır.</a:t>
            </a:r>
          </a:p>
        </p:txBody>
      </p:sp>
      <p:sp>
        <p:nvSpPr>
          <p:cNvPr id="4" name="Rounded Rectangle 3"/>
          <p:cNvSpPr/>
          <p:nvPr/>
        </p:nvSpPr>
        <p:spPr>
          <a:xfrm>
            <a:off x="899592" y="2204865"/>
            <a:ext cx="7705725" cy="273630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sz="2800" b="1" dirty="0"/>
              <a:t>Eğer bir çocuk cinsel olarak istismar edildiğine ilişkin bilgi veriyorsa temel yaklaşım çocuğa inanmak olmalıdır.  </a:t>
            </a:r>
            <a:endParaRPr lang="tr-TR" sz="2800" b="1" dirty="0">
              <a:solidFill>
                <a:prstClr val="white"/>
              </a:solidFill>
            </a:endParaRPr>
          </a:p>
        </p:txBody>
      </p:sp>
      <p:pic>
        <p:nvPicPr>
          <p:cNvPr id="5"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276836" flipV="1">
            <a:off x="6927046" y="5171471"/>
            <a:ext cx="2017603" cy="123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206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476250"/>
            <a:ext cx="7705725" cy="720501"/>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400" b="1" dirty="0">
                <a:solidFill>
                  <a:schemeClr val="tx1"/>
                </a:solidFill>
                <a:effectLst>
                  <a:outerShdw blurRad="38100" dist="38100" dir="2700000" algn="tl">
                    <a:srgbClr val="000000">
                      <a:alpha val="43137"/>
                    </a:srgbClr>
                  </a:outerShdw>
                </a:effectLst>
              </a:rPr>
              <a:t>Çocuklar yaşadıklarını neden anlatmak </a:t>
            </a:r>
            <a:r>
              <a:rPr lang="tr-TR" sz="2400" b="1" dirty="0" smtClean="0">
                <a:solidFill>
                  <a:schemeClr val="tx1"/>
                </a:solidFill>
                <a:effectLst>
                  <a:outerShdw blurRad="38100" dist="38100" dir="2700000" algn="tl">
                    <a:srgbClr val="000000">
                      <a:alpha val="43137"/>
                    </a:srgbClr>
                  </a:outerShdw>
                </a:effectLst>
              </a:rPr>
              <a:t>istemezler?</a:t>
            </a:r>
            <a:endParaRPr lang="tr-TR" sz="2400" b="1" dirty="0">
              <a:solidFill>
                <a:schemeClr val="tx1"/>
              </a:solidFill>
              <a:effectLst>
                <a:outerShdw blurRad="38100" dist="38100" dir="2700000" algn="tl">
                  <a:srgbClr val="000000">
                    <a:alpha val="43137"/>
                  </a:srgbClr>
                </a:outerShdw>
              </a:effectLst>
            </a:endParaRPr>
          </a:p>
        </p:txBody>
      </p:sp>
      <p:sp>
        <p:nvSpPr>
          <p:cNvPr id="4" name="Rounded Rectangle 3"/>
          <p:cNvSpPr/>
          <p:nvPr/>
        </p:nvSpPr>
        <p:spPr>
          <a:xfrm>
            <a:off x="827088" y="1500466"/>
            <a:ext cx="7738354" cy="4592829"/>
          </a:xfrm>
          <a:prstGeom prst="roundRect">
            <a:avLst/>
          </a:prstGeom>
        </p:spPr>
        <p:style>
          <a:lnRef idx="2">
            <a:schemeClr val="accent2"/>
          </a:lnRef>
          <a:fillRef idx="1">
            <a:schemeClr val="lt1"/>
          </a:fillRef>
          <a:effectRef idx="0">
            <a:schemeClr val="accent2"/>
          </a:effectRef>
          <a:fontRef idx="minor">
            <a:schemeClr val="dk1"/>
          </a:fontRef>
        </p:style>
        <p:txBody>
          <a:bodyPr numCol="1"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Kendilerine inanılmayacağından korkarlar. </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smtClean="0">
                <a:solidFill>
                  <a:schemeClr val="tx1"/>
                </a:solidFill>
                <a:latin typeface="Arial" pitchFamily="34" charset="0"/>
                <a:cs typeface="Arial" pitchFamily="34" charset="0"/>
              </a:rPr>
              <a:t>Başlarının </a:t>
            </a:r>
            <a:r>
              <a:rPr lang="tr-TR" sz="2000" dirty="0">
                <a:solidFill>
                  <a:schemeClr val="tx1"/>
                </a:solidFill>
                <a:latin typeface="Arial" pitchFamily="34" charset="0"/>
                <a:cs typeface="Arial" pitchFamily="34" charset="0"/>
              </a:rPr>
              <a:t>belaya gireceğinden korkarlar. </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smtClean="0">
                <a:solidFill>
                  <a:schemeClr val="tx1"/>
                </a:solidFill>
                <a:latin typeface="Arial" pitchFamily="34" charset="0"/>
                <a:cs typeface="Arial" pitchFamily="34" charset="0"/>
              </a:rPr>
              <a:t>İstismarcının </a:t>
            </a:r>
            <a:r>
              <a:rPr lang="tr-TR" sz="2000" dirty="0">
                <a:solidFill>
                  <a:schemeClr val="tx1"/>
                </a:solidFill>
                <a:latin typeface="Arial" pitchFamily="34" charset="0"/>
                <a:cs typeface="Arial" pitchFamily="34" charset="0"/>
              </a:rPr>
              <a:t>tehditlerinden korkarlar. </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smtClean="0">
                <a:solidFill>
                  <a:schemeClr val="tx1"/>
                </a:solidFill>
                <a:latin typeface="Arial" pitchFamily="34" charset="0"/>
                <a:cs typeface="Arial" pitchFamily="34" charset="0"/>
              </a:rPr>
              <a:t>İstismarcıyı </a:t>
            </a:r>
            <a:r>
              <a:rPr lang="tr-TR" sz="2000" dirty="0">
                <a:solidFill>
                  <a:schemeClr val="tx1"/>
                </a:solidFill>
                <a:latin typeface="Arial" pitchFamily="34" charset="0"/>
                <a:cs typeface="Arial" pitchFamily="34" charset="0"/>
              </a:rPr>
              <a:t>korumak isteyebilir, sevebilir ama yaptıklarını sevmezler. </a:t>
            </a:r>
            <a:endParaRPr lang="tr-TR" sz="2000" dirty="0" smtClean="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Nasıl anlatılacağını bilmeyebilirler. </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Cinsel davranışların yanlış olduğunu bilmeyebilirler. </a:t>
            </a:r>
          </a:p>
        </p:txBody>
      </p:sp>
    </p:spTree>
    <p:extLst>
      <p:ext uri="{BB962C8B-B14F-4D97-AF65-F5344CB8AC3E}">
        <p14:creationId xmlns:p14="http://schemas.microsoft.com/office/powerpoint/2010/main" val="2947040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476250"/>
            <a:ext cx="7705725" cy="720501"/>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400" b="1" dirty="0">
                <a:solidFill>
                  <a:schemeClr val="tx1"/>
                </a:solidFill>
                <a:effectLst>
                  <a:outerShdw blurRad="38100" dist="38100" dir="2700000" algn="tl">
                    <a:srgbClr val="000000">
                      <a:alpha val="43137"/>
                    </a:srgbClr>
                  </a:outerShdw>
                </a:effectLst>
              </a:rPr>
              <a:t>Çocuklar yaşadıklarını neden anlatmak </a:t>
            </a:r>
            <a:r>
              <a:rPr lang="tr-TR" sz="2400" b="1" dirty="0" smtClean="0">
                <a:solidFill>
                  <a:schemeClr val="tx1"/>
                </a:solidFill>
                <a:effectLst>
                  <a:outerShdw blurRad="38100" dist="38100" dir="2700000" algn="tl">
                    <a:srgbClr val="000000">
                      <a:alpha val="43137"/>
                    </a:srgbClr>
                  </a:outerShdw>
                </a:effectLst>
              </a:rPr>
              <a:t>istemezler?</a:t>
            </a:r>
            <a:endParaRPr lang="tr-TR" sz="2400" b="1" dirty="0">
              <a:solidFill>
                <a:schemeClr val="tx1"/>
              </a:solidFill>
              <a:effectLst>
                <a:outerShdw blurRad="38100" dist="38100" dir="2700000" algn="tl">
                  <a:srgbClr val="000000">
                    <a:alpha val="43137"/>
                  </a:srgbClr>
                </a:outerShdw>
              </a:effectLst>
            </a:endParaRPr>
          </a:p>
        </p:txBody>
      </p:sp>
      <p:sp>
        <p:nvSpPr>
          <p:cNvPr id="4" name="Rounded Rectangle 3"/>
          <p:cNvSpPr/>
          <p:nvPr/>
        </p:nvSpPr>
        <p:spPr>
          <a:xfrm>
            <a:off x="827088" y="1500466"/>
            <a:ext cx="7738354" cy="4592829"/>
          </a:xfrm>
          <a:prstGeom prst="roundRect">
            <a:avLst/>
          </a:prstGeom>
        </p:spPr>
        <p:style>
          <a:lnRef idx="2">
            <a:schemeClr val="accent2"/>
          </a:lnRef>
          <a:fillRef idx="1">
            <a:schemeClr val="lt1"/>
          </a:fillRef>
          <a:effectRef idx="0">
            <a:schemeClr val="accent2"/>
          </a:effectRef>
          <a:fontRef idx="minor">
            <a:schemeClr val="dk1"/>
          </a:fontRef>
        </p:style>
        <p:txBody>
          <a:bodyPr numCol="1"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Anne-baba ve diğer yakınlar tarafından başlarına gelen kötülüğe karşı kendilerini koruyamadıkları için suçlanmaktan ve ağır biçimde cezalandırılmaktan korkarlar</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Arkadaşları tarafından dışlanabileceklerinden korkarlar. </a:t>
            </a:r>
            <a:endParaRPr lang="tr-TR" dirty="0" smtClean="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a:solidFill>
                  <a:schemeClr val="tx1"/>
                </a:solidFill>
                <a:latin typeface="Arial" pitchFamily="34" charset="0"/>
                <a:cs typeface="Arial" pitchFamily="34" charset="0"/>
              </a:rPr>
              <a:t>Gammaz olarak adlandırılmak istemezler. </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solidFill>
                  <a:schemeClr val="tx1"/>
                </a:solidFill>
                <a:latin typeface="Arial" pitchFamily="34" charset="0"/>
                <a:cs typeface="Arial" pitchFamily="34" charset="0"/>
              </a:rPr>
              <a:t>İyi </a:t>
            </a:r>
            <a:r>
              <a:rPr lang="tr-TR" dirty="0">
                <a:solidFill>
                  <a:schemeClr val="tx1"/>
                </a:solidFill>
                <a:latin typeface="Arial" pitchFamily="34" charset="0"/>
                <a:cs typeface="Arial" pitchFamily="34" charset="0"/>
              </a:rPr>
              <a:t>çocukların cinsellikle ilgili sözcükleri kullanmasının doğru olmadığı söylenmiştir.</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solidFill>
                  <a:schemeClr val="tx1"/>
                </a:solidFill>
                <a:latin typeface="Arial" pitchFamily="34" charset="0"/>
                <a:cs typeface="Arial" pitchFamily="34" charset="0"/>
              </a:rPr>
              <a:t>Büyüklerle </a:t>
            </a:r>
            <a:r>
              <a:rPr lang="tr-TR" dirty="0">
                <a:solidFill>
                  <a:schemeClr val="tx1"/>
                </a:solidFill>
                <a:latin typeface="Arial" pitchFamily="34" charset="0"/>
                <a:cs typeface="Arial" pitchFamily="34" charset="0"/>
              </a:rPr>
              <a:t>(otorite figürleriyle) cinsel konuları konuşmaktan utanırlar, korkarlar. </a:t>
            </a:r>
          </a:p>
        </p:txBody>
      </p:sp>
    </p:spTree>
    <p:extLst>
      <p:ext uri="{BB962C8B-B14F-4D97-AF65-F5344CB8AC3E}">
        <p14:creationId xmlns:p14="http://schemas.microsoft.com/office/powerpoint/2010/main" val="3076544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476250"/>
            <a:ext cx="7705725" cy="720501"/>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400" b="1" dirty="0">
                <a:solidFill>
                  <a:schemeClr val="tx1"/>
                </a:solidFill>
                <a:effectLst>
                  <a:outerShdw blurRad="38100" dist="38100" dir="2700000" algn="tl">
                    <a:srgbClr val="000000">
                      <a:alpha val="43137"/>
                    </a:srgbClr>
                  </a:outerShdw>
                </a:effectLst>
              </a:rPr>
              <a:t>Çocuklar sonunda nasıl söylerler…</a:t>
            </a:r>
          </a:p>
        </p:txBody>
      </p:sp>
      <p:sp>
        <p:nvSpPr>
          <p:cNvPr id="4" name="Rounded Rectangle 3"/>
          <p:cNvSpPr/>
          <p:nvPr/>
        </p:nvSpPr>
        <p:spPr>
          <a:xfrm>
            <a:off x="827088" y="1500466"/>
            <a:ext cx="7738354" cy="4304797"/>
          </a:xfrm>
          <a:prstGeom prst="roundRect">
            <a:avLst/>
          </a:prstGeom>
        </p:spPr>
        <p:style>
          <a:lnRef idx="2">
            <a:schemeClr val="accent2"/>
          </a:lnRef>
          <a:fillRef idx="1">
            <a:schemeClr val="lt1"/>
          </a:fillRef>
          <a:effectRef idx="0">
            <a:schemeClr val="accent2"/>
          </a:effectRef>
          <a:fontRef idx="minor">
            <a:schemeClr val="dk1"/>
          </a:fontRef>
        </p:style>
        <p:txBody>
          <a:bodyPr numCol="1"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İstismarın derecesi, sıklığı artar ve çocuğu korkutursa,</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Cinsel istismardan korunmayla ilgili bilgi alırsa ve kendisine yapılanın doğru olmadığını fark ederse</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Söylenmesi gerektiğini </a:t>
            </a:r>
            <a:r>
              <a:rPr lang="tr-TR" sz="2000" dirty="0" smtClean="0">
                <a:solidFill>
                  <a:schemeClr val="tx1"/>
                </a:solidFill>
                <a:latin typeface="Arial" pitchFamily="34" charset="0"/>
                <a:cs typeface="Arial" pitchFamily="34" charset="0"/>
              </a:rPr>
              <a:t>öğrenirse</a:t>
            </a:r>
            <a:endParaRPr lang="tr-TR" sz="2000" dirty="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Yakın bulduğu biri ile sırrını </a:t>
            </a:r>
            <a:r>
              <a:rPr lang="tr-TR" sz="2000" dirty="0" smtClean="0">
                <a:solidFill>
                  <a:schemeClr val="tx1"/>
                </a:solidFill>
                <a:latin typeface="Arial" pitchFamily="34" charset="0"/>
                <a:cs typeface="Arial" pitchFamily="34" charset="0"/>
              </a:rPr>
              <a:t>paylaşırsa</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Kardeşlerini korumak için (kendisinin ilk istismara uğradığı yaşa geldiklerinde</a:t>
            </a:r>
            <a:r>
              <a:rPr lang="tr-TR" sz="2000" dirty="0" smtClean="0">
                <a:solidFill>
                  <a:schemeClr val="tx1"/>
                </a:solidFill>
                <a:latin typeface="Arial" pitchFamily="34" charset="0"/>
                <a:cs typeface="Arial" pitchFamily="34" charset="0"/>
              </a:rPr>
              <a:t>)</a:t>
            </a:r>
            <a:endParaRPr lang="tr-TR"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14266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9717" y="476250"/>
            <a:ext cx="7705725" cy="720501"/>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400" b="1" dirty="0">
                <a:solidFill>
                  <a:schemeClr val="tx1"/>
                </a:solidFill>
                <a:effectLst>
                  <a:outerShdw blurRad="38100" dist="38100" dir="2700000" algn="tl">
                    <a:srgbClr val="000000">
                      <a:alpha val="43137"/>
                    </a:srgbClr>
                  </a:outerShdw>
                </a:effectLst>
              </a:rPr>
              <a:t>Çocuklar sonunda nasıl söylerler…</a:t>
            </a:r>
          </a:p>
        </p:txBody>
      </p:sp>
      <p:sp>
        <p:nvSpPr>
          <p:cNvPr id="4" name="Rounded Rectangle 3"/>
          <p:cNvSpPr/>
          <p:nvPr/>
        </p:nvSpPr>
        <p:spPr>
          <a:xfrm>
            <a:off x="827088" y="1500466"/>
            <a:ext cx="7738354" cy="4304797"/>
          </a:xfrm>
          <a:prstGeom prst="roundRect">
            <a:avLst/>
          </a:prstGeom>
        </p:spPr>
        <p:style>
          <a:lnRef idx="2">
            <a:schemeClr val="accent2"/>
          </a:lnRef>
          <a:fillRef idx="1">
            <a:schemeClr val="lt1"/>
          </a:fillRef>
          <a:effectRef idx="0">
            <a:schemeClr val="accent2"/>
          </a:effectRef>
          <a:fontRef idx="minor">
            <a:schemeClr val="dk1"/>
          </a:fontRef>
        </p:style>
        <p:txBody>
          <a:bodyPr numCol="1" anchor="ctr"/>
          <a:lstStyle/>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a:solidFill>
                  <a:schemeClr val="tx1"/>
                </a:solidFill>
                <a:latin typeface="Arial" pitchFamily="34" charset="0"/>
                <a:cs typeface="Arial" pitchFamily="34" charset="0"/>
              </a:rPr>
              <a:t>Ergenliğe gelmişse, hamilelikten korkarsa ya da cinsel yolla bulaşan hastalıklar hakkında </a:t>
            </a:r>
            <a:r>
              <a:rPr lang="tr-TR" sz="2000" dirty="0" smtClean="0">
                <a:solidFill>
                  <a:schemeClr val="tx1"/>
                </a:solidFill>
                <a:latin typeface="Arial" pitchFamily="34" charset="0"/>
                <a:cs typeface="Arial" pitchFamily="34" charset="0"/>
              </a:rPr>
              <a:t>bilgi </a:t>
            </a:r>
            <a:r>
              <a:rPr lang="tr-TR" sz="2000" dirty="0">
                <a:solidFill>
                  <a:schemeClr val="tx1"/>
                </a:solidFill>
                <a:latin typeface="Arial" pitchFamily="34" charset="0"/>
                <a:cs typeface="Arial" pitchFamily="34" charset="0"/>
              </a:rPr>
              <a:t>edinince</a:t>
            </a: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smtClean="0">
                <a:solidFill>
                  <a:schemeClr val="tx1"/>
                </a:solidFill>
                <a:latin typeface="Arial" pitchFamily="34" charset="0"/>
                <a:cs typeface="Arial" pitchFamily="34" charset="0"/>
              </a:rPr>
              <a:t>İstismarcının </a:t>
            </a:r>
            <a:r>
              <a:rPr lang="tr-TR" sz="2000" dirty="0">
                <a:solidFill>
                  <a:schemeClr val="tx1"/>
                </a:solidFill>
                <a:latin typeface="Arial" pitchFamily="34" charset="0"/>
                <a:cs typeface="Arial" pitchFamily="34" charset="0"/>
              </a:rPr>
              <a:t>baskısından kurtulmak </a:t>
            </a:r>
            <a:r>
              <a:rPr lang="tr-TR" sz="2000" dirty="0" smtClean="0">
                <a:solidFill>
                  <a:schemeClr val="tx1"/>
                </a:solidFill>
                <a:latin typeface="Arial" pitchFamily="34" charset="0"/>
                <a:cs typeface="Arial" pitchFamily="34" charset="0"/>
              </a:rPr>
              <a:t>için</a:t>
            </a:r>
            <a:endParaRPr lang="tr-TR" sz="2000" dirty="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smtClean="0">
                <a:solidFill>
                  <a:schemeClr val="tx1"/>
                </a:solidFill>
                <a:latin typeface="Arial" pitchFamily="34" charset="0"/>
                <a:cs typeface="Arial" pitchFamily="34" charset="0"/>
              </a:rPr>
              <a:t>Çocuk </a:t>
            </a:r>
            <a:r>
              <a:rPr lang="tr-TR" sz="2000" dirty="0">
                <a:solidFill>
                  <a:schemeClr val="tx1"/>
                </a:solidFill>
                <a:latin typeface="Arial" pitchFamily="34" charset="0"/>
                <a:cs typeface="Arial" pitchFamily="34" charset="0"/>
              </a:rPr>
              <a:t>güvenebileceği ve kendisi ile yakından ilgilenen bir yetişkinle karşılaştığı </a:t>
            </a:r>
            <a:r>
              <a:rPr lang="tr-TR" sz="2000" dirty="0" smtClean="0">
                <a:solidFill>
                  <a:schemeClr val="tx1"/>
                </a:solidFill>
                <a:latin typeface="Arial" pitchFamily="34" charset="0"/>
                <a:cs typeface="Arial" pitchFamily="34" charset="0"/>
              </a:rPr>
              <a:t>zaman </a:t>
            </a:r>
            <a:endParaRPr lang="tr-TR" sz="2000" dirty="0">
              <a:solidFill>
                <a:schemeClr val="tx1"/>
              </a:solidFill>
              <a:latin typeface="Arial" pitchFamily="34" charset="0"/>
              <a:cs typeface="Arial" pitchFamily="34" charset="0"/>
            </a:endParaRPr>
          </a:p>
          <a:p>
            <a:pPr marL="285750" indent="-285750" defTabSz="457200" fontAlgn="auto">
              <a:spcBef>
                <a:spcPts val="525"/>
              </a:spcBef>
              <a:spcAft>
                <a:spcPts val="1425"/>
              </a:spcAft>
              <a:buClr>
                <a:srgbClr val="CC0000"/>
              </a:buClr>
              <a:buSzPct val="65000"/>
              <a:buFont typeface="Wingdings" panose="05000000000000000000" pitchFamily="2" charset="2"/>
              <a:buChar char="q"/>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000" dirty="0" smtClean="0">
                <a:solidFill>
                  <a:schemeClr val="tx1"/>
                </a:solidFill>
                <a:latin typeface="Arial" pitchFamily="34" charset="0"/>
                <a:cs typeface="Arial" pitchFamily="34" charset="0"/>
              </a:rPr>
              <a:t>Fiziksel </a:t>
            </a:r>
            <a:r>
              <a:rPr lang="tr-TR" sz="2000" dirty="0">
                <a:solidFill>
                  <a:schemeClr val="tx1"/>
                </a:solidFill>
                <a:latin typeface="Arial" pitchFamily="34" charset="0"/>
                <a:cs typeface="Arial" pitchFamily="34" charset="0"/>
              </a:rPr>
              <a:t>bir yakınması (</a:t>
            </a:r>
            <a:r>
              <a:rPr lang="tr-TR" sz="2000" dirty="0" err="1">
                <a:solidFill>
                  <a:schemeClr val="tx1"/>
                </a:solidFill>
                <a:latin typeface="Arial" pitchFamily="34" charset="0"/>
                <a:cs typeface="Arial" pitchFamily="34" charset="0"/>
              </a:rPr>
              <a:t>üriner</a:t>
            </a:r>
            <a:r>
              <a:rPr lang="tr-TR" sz="2000" dirty="0">
                <a:solidFill>
                  <a:schemeClr val="tx1"/>
                </a:solidFill>
                <a:latin typeface="Arial" pitchFamily="34" charset="0"/>
                <a:cs typeface="Arial" pitchFamily="34" charset="0"/>
              </a:rPr>
              <a:t> enfeksiyon vb.) sonrası doktora gittiğinde.</a:t>
            </a:r>
          </a:p>
        </p:txBody>
      </p:sp>
    </p:spTree>
    <p:extLst>
      <p:ext uri="{BB962C8B-B14F-4D97-AF65-F5344CB8AC3E}">
        <p14:creationId xmlns:p14="http://schemas.microsoft.com/office/powerpoint/2010/main" val="3133621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936104"/>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Çocuklarla İletişime Geçerken  Nelere Dikkat Etmeli Nasıl Bir İletişim </a:t>
            </a:r>
            <a:r>
              <a:rPr lang="tr-TR" sz="28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Kurmalı ?</a:t>
            </a:r>
            <a:endPar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971600" y="1412776"/>
            <a:ext cx="7344816" cy="475252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İstismara maruz kalan çocuklarda gözlemlenecek davranış ve belirtilerden istismar vakasının farkına varılabilir</a:t>
            </a:r>
            <a:r>
              <a:rPr lang="tr-TR" sz="2400" dirty="0" smtClean="0">
                <a:solidFill>
                  <a:schemeClr val="tx1"/>
                </a:solidFill>
              </a:rPr>
              <a:t>.</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Bazen çocuklar size kendileri gelip istismar ile ilgili bilgi verebilirler</a:t>
            </a:r>
            <a:r>
              <a:rPr lang="tr-TR" sz="2400" dirty="0" smtClean="0">
                <a:solidFill>
                  <a:schemeClr val="tx1"/>
                </a:solidFill>
              </a:rPr>
              <a:t>.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smtClean="0">
                <a:solidFill>
                  <a:schemeClr val="tx1"/>
                </a:solidFill>
              </a:rPr>
              <a:t>Bir </a:t>
            </a:r>
            <a:r>
              <a:rPr lang="tr-TR" sz="2400" dirty="0">
                <a:solidFill>
                  <a:schemeClr val="tx1"/>
                </a:solidFill>
              </a:rPr>
              <a:t>öğretmen olarak, çocuk böyle bir bilgiyle size geldiği zaman ne yapılması gerektiğini bilmelisiniz</a:t>
            </a:r>
            <a:r>
              <a:rPr lang="tr-TR" sz="2400" dirty="0" smtClean="0">
                <a:solidFill>
                  <a:schemeClr val="tx1"/>
                </a:solidFill>
              </a:rPr>
              <a:t>.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smtClean="0">
                <a:solidFill>
                  <a:schemeClr val="tx1"/>
                </a:solidFill>
              </a:rPr>
              <a:t>Bu </a:t>
            </a:r>
            <a:r>
              <a:rPr lang="tr-TR" sz="2400" dirty="0">
                <a:solidFill>
                  <a:schemeClr val="tx1"/>
                </a:solidFill>
              </a:rPr>
              <a:t>durumda;</a:t>
            </a:r>
          </a:p>
        </p:txBody>
      </p:sp>
    </p:spTree>
    <p:extLst>
      <p:ext uri="{BB962C8B-B14F-4D97-AF65-F5344CB8AC3E}">
        <p14:creationId xmlns:p14="http://schemas.microsoft.com/office/powerpoint/2010/main" val="733163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32229063"/>
              </p:ext>
            </p:extLst>
          </p:nvPr>
        </p:nvGraphicFramePr>
        <p:xfrm>
          <a:off x="539552" y="2285992"/>
          <a:ext cx="7920880" cy="3735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Aşağı Ok"/>
          <p:cNvSpPr/>
          <p:nvPr/>
        </p:nvSpPr>
        <p:spPr>
          <a:xfrm>
            <a:off x="4286250" y="1428750"/>
            <a:ext cx="484188" cy="71437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tr-TR" dirty="0"/>
          </a:p>
        </p:txBody>
      </p:sp>
      <p:sp>
        <p:nvSpPr>
          <p:cNvPr id="6" name="5 Yuvarlatılmış Dikdörtgen"/>
          <p:cNvSpPr/>
          <p:nvPr/>
        </p:nvSpPr>
        <p:spPr>
          <a:xfrm>
            <a:off x="785813" y="214313"/>
            <a:ext cx="7643812" cy="10001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4000" b="1" dirty="0" smtClean="0">
                <a:solidFill>
                  <a:schemeClr val="tx2"/>
                </a:solidFill>
                <a:effectLst>
                  <a:outerShdw blurRad="38100" dist="38100" dir="2700000" algn="tl">
                    <a:srgbClr val="000000">
                      <a:alpha val="43137"/>
                    </a:srgbClr>
                  </a:outerShdw>
                </a:effectLst>
              </a:rPr>
              <a:t>İHMAL</a:t>
            </a:r>
            <a:endParaRPr lang="tr-TR" sz="40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42734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936104"/>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28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Bir </a:t>
            </a: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Çocuk İstismar Edildiğini</a:t>
            </a:r>
            <a:b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Açıklarsa Ne </a:t>
            </a:r>
            <a:r>
              <a:rPr lang="tr-TR" sz="28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Yapılmalıdır?</a:t>
            </a:r>
            <a:endPar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971600" y="1412776"/>
            <a:ext cx="7344816" cy="475252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marL="457200" indent="-457200">
              <a:lnSpc>
                <a:spcPct val="100000"/>
              </a:lnSpc>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Çocuğun </a:t>
            </a:r>
            <a:r>
              <a:rPr lang="tr-TR" sz="2000" dirty="0">
                <a:solidFill>
                  <a:schemeClr val="tx1"/>
                </a:solidFill>
              </a:rPr>
              <a:t>yanında rahat olmaya çalışın</a:t>
            </a:r>
            <a:r>
              <a:rPr lang="tr-TR" sz="2000" dirty="0" smtClean="0">
                <a:solidFill>
                  <a:schemeClr val="tx1"/>
                </a:solidFill>
              </a:rPr>
              <a:t>. Abartılı tepkiler vermeyin. </a:t>
            </a:r>
            <a:r>
              <a:rPr lang="tr-TR" sz="2000" u="sng" dirty="0" smtClean="0">
                <a:solidFill>
                  <a:srgbClr val="FF0000"/>
                </a:solidFill>
              </a:rPr>
              <a:t>Paniklemeyin</a:t>
            </a:r>
            <a:endParaRPr lang="tr-TR" sz="2000" u="sng" dirty="0">
              <a:solidFill>
                <a:srgbClr val="FF0000"/>
              </a:solidFill>
            </a:endParaRPr>
          </a:p>
          <a:p>
            <a:pPr marL="457200" indent="-457200">
              <a:lnSpc>
                <a:spcPct val="100000"/>
              </a:lnSpc>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Çocukla </a:t>
            </a:r>
            <a:r>
              <a:rPr lang="tr-TR" sz="2000" dirty="0">
                <a:solidFill>
                  <a:schemeClr val="tx1"/>
                </a:solidFill>
              </a:rPr>
              <a:t>özel olarak konuşmak için bir </a:t>
            </a:r>
            <a:r>
              <a:rPr lang="tr-TR" sz="2000" u="sng" dirty="0">
                <a:solidFill>
                  <a:srgbClr val="FF0000"/>
                </a:solidFill>
              </a:rPr>
              <a:t>mekan</a:t>
            </a:r>
            <a:r>
              <a:rPr lang="tr-TR" sz="2000" dirty="0">
                <a:solidFill>
                  <a:schemeClr val="tx1"/>
                </a:solidFill>
              </a:rPr>
              <a:t> bulun</a:t>
            </a:r>
            <a:r>
              <a:rPr lang="tr-TR" sz="2000" dirty="0" smtClean="0">
                <a:solidFill>
                  <a:schemeClr val="tx1"/>
                </a:solidFill>
              </a:rPr>
              <a:t>: Çocuğa </a:t>
            </a:r>
            <a:r>
              <a:rPr lang="tr-TR" sz="2000" dirty="0">
                <a:solidFill>
                  <a:schemeClr val="tx1"/>
                </a:solidFill>
              </a:rPr>
              <a:t>daha sakin bir ortamda görüşmeyi teklif edin</a:t>
            </a:r>
            <a:r>
              <a:rPr lang="tr-TR" sz="2000" dirty="0" smtClean="0">
                <a:solidFill>
                  <a:schemeClr val="tx1"/>
                </a:solidFill>
              </a:rPr>
              <a:t>. Konuşmanızın </a:t>
            </a:r>
            <a:r>
              <a:rPr lang="tr-TR" sz="2000" dirty="0">
                <a:solidFill>
                  <a:schemeClr val="tx1"/>
                </a:solidFill>
              </a:rPr>
              <a:t>kesilmeyeceğinden emin olacağınız bir yer bulun. </a:t>
            </a:r>
          </a:p>
          <a:p>
            <a:pPr marL="457200" indent="-457200">
              <a:lnSpc>
                <a:spcPct val="100000"/>
              </a:lnSpc>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Masanın </a:t>
            </a:r>
            <a:r>
              <a:rPr lang="tr-TR" sz="2000" dirty="0">
                <a:solidFill>
                  <a:schemeClr val="tx1"/>
                </a:solidFill>
              </a:rPr>
              <a:t>arkasında oturmayın. Çocuğun </a:t>
            </a:r>
            <a:r>
              <a:rPr lang="tr-TR" sz="2000" u="sng" dirty="0">
                <a:solidFill>
                  <a:srgbClr val="FF0000"/>
                </a:solidFill>
              </a:rPr>
              <a:t>yanında</a:t>
            </a:r>
            <a:r>
              <a:rPr lang="tr-TR" sz="2000" dirty="0">
                <a:solidFill>
                  <a:schemeClr val="tx1"/>
                </a:solidFill>
              </a:rPr>
              <a:t> onu    sakinleştirmek için oturun. </a:t>
            </a:r>
          </a:p>
          <a:p>
            <a:pPr marL="457200" indent="-457200">
              <a:lnSpc>
                <a:spcPct val="100000"/>
              </a:lnSpc>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Çocuk </a:t>
            </a:r>
            <a:r>
              <a:rPr lang="tr-TR" sz="2000" dirty="0">
                <a:solidFill>
                  <a:schemeClr val="tx1"/>
                </a:solidFill>
              </a:rPr>
              <a:t>anlatmaya başladığında duygularınızı ve sözel olmayan </a:t>
            </a:r>
            <a:r>
              <a:rPr lang="tr-TR" sz="2000" u="sng" dirty="0">
                <a:solidFill>
                  <a:srgbClr val="FF0000"/>
                </a:solidFill>
              </a:rPr>
              <a:t>ifadelerinizi kontrol edin</a:t>
            </a:r>
            <a:r>
              <a:rPr lang="tr-TR" sz="2000" dirty="0">
                <a:solidFill>
                  <a:schemeClr val="tx1"/>
                </a:solidFill>
              </a:rPr>
              <a:t>.</a:t>
            </a:r>
          </a:p>
          <a:p>
            <a:pPr marL="457200" indent="-457200">
              <a:lnSpc>
                <a:spcPct val="100000"/>
              </a:lnSpc>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Çocuktan </a:t>
            </a:r>
            <a:r>
              <a:rPr lang="tr-TR" sz="2000" dirty="0">
                <a:solidFill>
                  <a:schemeClr val="tx1"/>
                </a:solidFill>
              </a:rPr>
              <a:t>izin almadan ona </a:t>
            </a:r>
            <a:r>
              <a:rPr lang="tr-TR" sz="2000" u="sng" dirty="0">
                <a:solidFill>
                  <a:srgbClr val="FF0000"/>
                </a:solidFill>
              </a:rPr>
              <a:t>dokunmayın</a:t>
            </a:r>
            <a:r>
              <a:rPr lang="tr-TR" sz="2000" dirty="0">
                <a:solidFill>
                  <a:schemeClr val="tx1"/>
                </a:solidFill>
              </a:rPr>
              <a:t>. Dokunmanız belki ona istismar olayını hatırlatabilir. </a:t>
            </a:r>
          </a:p>
        </p:txBody>
      </p:sp>
    </p:spTree>
    <p:extLst>
      <p:ext uri="{BB962C8B-B14F-4D97-AF65-F5344CB8AC3E}">
        <p14:creationId xmlns:p14="http://schemas.microsoft.com/office/powerpoint/2010/main" val="11920336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936104"/>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28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Bir </a:t>
            </a: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Çocuk İstismar Edildiğini</a:t>
            </a:r>
            <a:b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Açıklarsa Ne </a:t>
            </a:r>
            <a:r>
              <a:rPr lang="tr-TR" sz="28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Yapılmalıdır?</a:t>
            </a:r>
            <a:endPar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971600" y="1412776"/>
            <a:ext cx="7344816" cy="475252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marL="457200" indent="-457200">
              <a:lnSpc>
                <a:spcPct val="100000"/>
              </a:lnSpc>
              <a:spcBef>
                <a:spcPts val="600"/>
              </a:spcBef>
              <a:buFont typeface="+mj-lt"/>
              <a:buAutoNum type="arabicPeriod" startAt="6"/>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Çocuk anlatımda bulunurken susabilir</a:t>
            </a:r>
            <a:r>
              <a:rPr lang="tr-TR" sz="2000" dirty="0" smtClean="0">
                <a:solidFill>
                  <a:schemeClr val="tx1"/>
                </a:solidFill>
              </a:rPr>
              <a:t>. Bu </a:t>
            </a:r>
            <a:r>
              <a:rPr lang="tr-TR" sz="2000" dirty="0">
                <a:solidFill>
                  <a:schemeClr val="tx1"/>
                </a:solidFill>
              </a:rPr>
              <a:t>durumda tepki vermeyin sadece </a:t>
            </a:r>
            <a:r>
              <a:rPr lang="tr-TR" sz="2000" u="sng" dirty="0">
                <a:solidFill>
                  <a:srgbClr val="FF0000"/>
                </a:solidFill>
              </a:rPr>
              <a:t>bekleyin</a:t>
            </a:r>
            <a:r>
              <a:rPr lang="tr-TR" sz="2000" dirty="0" smtClean="0">
                <a:solidFill>
                  <a:schemeClr val="tx1"/>
                </a:solidFill>
              </a:rPr>
              <a:t>. Çocuğun </a:t>
            </a:r>
            <a:r>
              <a:rPr lang="tr-TR" sz="2000" dirty="0">
                <a:solidFill>
                  <a:schemeClr val="tx1"/>
                </a:solidFill>
              </a:rPr>
              <a:t>tekrar anlatma ihtimali çok yüksektir.</a:t>
            </a:r>
          </a:p>
          <a:p>
            <a:pPr marL="457200" indent="-457200">
              <a:lnSpc>
                <a:spcPct val="100000"/>
              </a:lnSpc>
              <a:spcBef>
                <a:spcPts val="600"/>
              </a:spcBef>
              <a:buFont typeface="+mj-lt"/>
              <a:buAutoNum type="arabicPeriod" startAt="6"/>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Tepkileriniz </a:t>
            </a:r>
            <a:r>
              <a:rPr lang="tr-TR" sz="2000" u="sng" dirty="0">
                <a:solidFill>
                  <a:srgbClr val="FF0000"/>
                </a:solidFill>
              </a:rPr>
              <a:t>hayati önem</a:t>
            </a:r>
            <a:r>
              <a:rPr lang="tr-TR" sz="2000" dirty="0">
                <a:solidFill>
                  <a:srgbClr val="FF0000"/>
                </a:solidFill>
              </a:rPr>
              <a:t> </a:t>
            </a:r>
            <a:r>
              <a:rPr lang="tr-TR" sz="2000" dirty="0">
                <a:solidFill>
                  <a:schemeClr val="tx1"/>
                </a:solidFill>
              </a:rPr>
              <a:t>taşımaktadır. </a:t>
            </a:r>
          </a:p>
          <a:p>
            <a:pPr marL="457200" indent="-457200">
              <a:lnSpc>
                <a:spcPct val="100000"/>
              </a:lnSpc>
              <a:spcBef>
                <a:spcPts val="600"/>
              </a:spcBef>
              <a:buFont typeface="+mj-lt"/>
              <a:buAutoNum type="arabicPeriod" startAt="6"/>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Çocuğun size anlatacağı şeyler ya da muayene sonucu göreceğiniz şeyler sizi şok edebilir.</a:t>
            </a:r>
          </a:p>
          <a:p>
            <a:pPr marL="457200" indent="-457200">
              <a:lnSpc>
                <a:spcPct val="100000"/>
              </a:lnSpc>
              <a:spcBef>
                <a:spcPts val="600"/>
              </a:spcBef>
              <a:buFont typeface="+mj-lt"/>
              <a:buAutoNum type="arabicPeriod" startAt="6"/>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Sakin karşılamak çocuğu desteklemek için önemlidir. </a:t>
            </a:r>
          </a:p>
          <a:p>
            <a:pPr marL="457200" indent="-457200">
              <a:lnSpc>
                <a:spcPct val="100000"/>
              </a:lnSpc>
              <a:spcBef>
                <a:spcPts val="600"/>
              </a:spcBef>
              <a:buFont typeface="+mj-lt"/>
              <a:buAutoNum type="arabicPeriod" startAt="6"/>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Çocuğu sadece </a:t>
            </a:r>
            <a:r>
              <a:rPr lang="tr-TR" sz="2000" u="sng" dirty="0">
                <a:solidFill>
                  <a:srgbClr val="FF0000"/>
                </a:solidFill>
              </a:rPr>
              <a:t>dinleyin</a:t>
            </a:r>
            <a:r>
              <a:rPr lang="tr-TR" sz="2000" dirty="0">
                <a:solidFill>
                  <a:schemeClr val="tx1"/>
                </a:solidFill>
              </a:rPr>
              <a:t> yönlendirici yada </a:t>
            </a:r>
            <a:r>
              <a:rPr lang="tr-TR" sz="2000" u="sng" dirty="0">
                <a:solidFill>
                  <a:srgbClr val="FF0000"/>
                </a:solidFill>
              </a:rPr>
              <a:t>merak edici sorular sormayın</a:t>
            </a:r>
            <a:r>
              <a:rPr lang="tr-TR" sz="2000" dirty="0">
                <a:solidFill>
                  <a:schemeClr val="tx1"/>
                </a:solidFill>
              </a:rPr>
              <a:t>. </a:t>
            </a:r>
          </a:p>
        </p:txBody>
      </p:sp>
    </p:spTree>
    <p:extLst>
      <p:ext uri="{BB962C8B-B14F-4D97-AF65-F5344CB8AC3E}">
        <p14:creationId xmlns:p14="http://schemas.microsoft.com/office/powerpoint/2010/main" val="31568659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936104"/>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28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Bir </a:t>
            </a: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Çocuk İstismar Edildiğini</a:t>
            </a:r>
            <a:b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Açıklarsa Ne </a:t>
            </a:r>
            <a:r>
              <a:rPr lang="tr-TR" sz="28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Yapılmalıdır?</a:t>
            </a:r>
            <a:endPar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971600" y="1412776"/>
            <a:ext cx="7344816" cy="475252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marL="457200" indent="-457200">
              <a:lnSpc>
                <a:spcPct val="100000"/>
              </a:lnSpc>
              <a:spcBef>
                <a:spcPts val="600"/>
              </a:spcBef>
              <a:buFont typeface="+mj-lt"/>
              <a:buAutoNum type="arabicPeriod" startAt="1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Tüm </a:t>
            </a:r>
            <a:r>
              <a:rPr lang="tr-TR" sz="2000" u="sng" dirty="0">
                <a:solidFill>
                  <a:srgbClr val="FF0000"/>
                </a:solidFill>
              </a:rPr>
              <a:t>ilginizi çocuğa verin</a:t>
            </a:r>
            <a:r>
              <a:rPr lang="tr-TR" sz="2000" dirty="0">
                <a:solidFill>
                  <a:schemeClr val="tx1"/>
                </a:solidFill>
              </a:rPr>
              <a:t>. Kulaklarınızla, gözlerinizle ve kalbinizle çocuğu </a:t>
            </a:r>
            <a:r>
              <a:rPr lang="tr-TR" sz="2000" dirty="0" smtClean="0">
                <a:solidFill>
                  <a:schemeClr val="tx1"/>
                </a:solidFill>
              </a:rPr>
              <a:t>dinleyin. </a:t>
            </a:r>
            <a:endParaRPr lang="tr-TR" sz="2000" dirty="0">
              <a:solidFill>
                <a:schemeClr val="tx1"/>
              </a:solidFill>
            </a:endParaRPr>
          </a:p>
          <a:p>
            <a:pPr marL="457200" indent="-457200">
              <a:lnSpc>
                <a:spcPct val="100000"/>
              </a:lnSpc>
              <a:spcBef>
                <a:spcPts val="600"/>
              </a:spcBef>
              <a:buFont typeface="+mj-lt"/>
              <a:buAutoNum type="arabicPeriod" startAt="1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Çocuğun söyledikleri bitince </a:t>
            </a:r>
            <a:r>
              <a:rPr lang="tr-TR" sz="2000" u="sng" dirty="0">
                <a:solidFill>
                  <a:srgbClr val="FF0000"/>
                </a:solidFill>
              </a:rPr>
              <a:t>başka bir şey söylemek isteyip istemediğini sorun</a:t>
            </a:r>
            <a:r>
              <a:rPr lang="tr-TR" sz="2000" dirty="0">
                <a:solidFill>
                  <a:schemeClr val="tx1"/>
                </a:solidFill>
              </a:rPr>
              <a:t>. </a:t>
            </a:r>
          </a:p>
          <a:p>
            <a:pPr marL="457200" indent="-457200">
              <a:lnSpc>
                <a:spcPct val="100000"/>
              </a:lnSpc>
              <a:spcBef>
                <a:spcPts val="600"/>
              </a:spcBef>
              <a:buFont typeface="+mj-lt"/>
              <a:buAutoNum type="arabicPeriod" startAt="1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Bu bilgiyi diğer öğretmenler ya da </a:t>
            </a:r>
            <a:r>
              <a:rPr lang="tr-TR" sz="2000" dirty="0" smtClean="0">
                <a:solidFill>
                  <a:schemeClr val="tx1"/>
                </a:solidFill>
              </a:rPr>
              <a:t>kişilerle paylaşmayacağınız konusunda </a:t>
            </a:r>
            <a:r>
              <a:rPr lang="tr-TR" sz="2000" u="sng" dirty="0" smtClean="0">
                <a:solidFill>
                  <a:srgbClr val="FF0000"/>
                </a:solidFill>
              </a:rPr>
              <a:t>çocuğa </a:t>
            </a:r>
            <a:r>
              <a:rPr lang="tr-TR" sz="2000" u="sng" dirty="0">
                <a:solidFill>
                  <a:srgbClr val="FF0000"/>
                </a:solidFill>
              </a:rPr>
              <a:t>teminat verin</a:t>
            </a:r>
            <a:r>
              <a:rPr lang="tr-TR" sz="2000" dirty="0">
                <a:solidFill>
                  <a:schemeClr val="tx1"/>
                </a:solidFill>
              </a:rPr>
              <a:t>.</a:t>
            </a:r>
          </a:p>
          <a:p>
            <a:pPr marL="457200" indent="-457200">
              <a:lnSpc>
                <a:spcPct val="100000"/>
              </a:lnSpc>
              <a:spcBef>
                <a:spcPts val="600"/>
              </a:spcBef>
              <a:buFont typeface="+mj-lt"/>
              <a:buAutoNum type="arabicPeriod" startAt="1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Fakat </a:t>
            </a:r>
            <a:r>
              <a:rPr lang="tr-TR" sz="2000" u="sng" dirty="0">
                <a:solidFill>
                  <a:srgbClr val="FF0000"/>
                </a:solidFill>
              </a:rPr>
              <a:t>destek almak için yetkili kişilerle iletişime geçeceğinizi söyleyin. </a:t>
            </a:r>
            <a:endParaRPr lang="tr-TR" sz="2000" u="sng" dirty="0" smtClean="0">
              <a:solidFill>
                <a:srgbClr val="FF0000"/>
              </a:solidFill>
            </a:endParaRPr>
          </a:p>
          <a:p>
            <a:pPr marL="457200" indent="-457200">
              <a:lnSpc>
                <a:spcPct val="100000"/>
              </a:lnSpc>
              <a:spcBef>
                <a:spcPts val="600"/>
              </a:spcBef>
              <a:buFont typeface="+mj-lt"/>
              <a:buAutoNum type="arabicPeriod" startAt="1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Yaşadığı olayları anlatması için ona destek olun fakat vermek istemediği </a:t>
            </a:r>
            <a:r>
              <a:rPr lang="tr-TR" sz="2000" u="sng" dirty="0">
                <a:solidFill>
                  <a:srgbClr val="FF0000"/>
                </a:solidFill>
              </a:rPr>
              <a:t>ayrıntılar için asla baskı yapmayın</a:t>
            </a:r>
            <a:r>
              <a:rPr lang="tr-TR" sz="2000" dirty="0">
                <a:solidFill>
                  <a:schemeClr val="tx1"/>
                </a:solidFill>
              </a:rPr>
              <a:t>. </a:t>
            </a:r>
          </a:p>
          <a:p>
            <a:pPr marL="457200" indent="-457200">
              <a:lnSpc>
                <a:spcPct val="100000"/>
              </a:lnSpc>
              <a:spcBef>
                <a:spcPts val="600"/>
              </a:spcBef>
              <a:buFont typeface="+mj-lt"/>
              <a:buAutoNum type="arabicPeriod" startAt="1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Çocuğun  </a:t>
            </a:r>
            <a:r>
              <a:rPr lang="tr-TR" sz="2000" dirty="0" smtClean="0">
                <a:solidFill>
                  <a:schemeClr val="tx1"/>
                </a:solidFill>
              </a:rPr>
              <a:t>anlattıklarını (</a:t>
            </a:r>
            <a:r>
              <a:rPr lang="tr-TR" sz="2000" dirty="0">
                <a:solidFill>
                  <a:schemeClr val="tx1"/>
                </a:solidFill>
              </a:rPr>
              <a:t>çocuk gittikten sonra) çocuğun ifade ettiği biçimde aynen </a:t>
            </a:r>
            <a:r>
              <a:rPr lang="tr-TR" sz="2000" dirty="0" smtClean="0">
                <a:solidFill>
                  <a:schemeClr val="tx1"/>
                </a:solidFill>
              </a:rPr>
              <a:t>yazın (</a:t>
            </a:r>
            <a:r>
              <a:rPr lang="tr-TR" sz="2000" dirty="0" err="1" smtClean="0">
                <a:solidFill>
                  <a:schemeClr val="tx1"/>
                </a:solidFill>
              </a:rPr>
              <a:t>raporlaştırın</a:t>
            </a:r>
            <a:r>
              <a:rPr lang="tr-TR" sz="2000" dirty="0" smtClean="0">
                <a:solidFill>
                  <a:schemeClr val="tx1"/>
                </a:solidFill>
              </a:rPr>
              <a:t>).</a:t>
            </a:r>
            <a:endParaRPr lang="tr-TR" sz="2000" dirty="0">
              <a:solidFill>
                <a:schemeClr val="tx1"/>
              </a:solidFill>
            </a:endParaRPr>
          </a:p>
          <a:p>
            <a:pPr marL="457200" indent="-457200">
              <a:lnSpc>
                <a:spcPct val="100000"/>
              </a:lnSpc>
              <a:spcBef>
                <a:spcPts val="600"/>
              </a:spcBef>
              <a:buFont typeface="+mj-lt"/>
              <a:buAutoNum type="arabicPeriod" startAt="1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000" dirty="0">
              <a:solidFill>
                <a:srgbClr val="FF0000"/>
              </a:solidFill>
            </a:endParaRPr>
          </a:p>
        </p:txBody>
      </p:sp>
    </p:spTree>
    <p:extLst>
      <p:ext uri="{BB962C8B-B14F-4D97-AF65-F5344CB8AC3E}">
        <p14:creationId xmlns:p14="http://schemas.microsoft.com/office/powerpoint/2010/main" val="10875923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936104"/>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Aşağıdakilere Benzer Sorulardan </a:t>
            </a:r>
            <a:r>
              <a:rPr lang="tr-TR" sz="28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Ve İfadelerden </a:t>
            </a: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Kesinlikle </a:t>
            </a:r>
            <a:r>
              <a:rPr lang="tr-TR" sz="28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Kaçının!</a:t>
            </a:r>
            <a:endPar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971600" y="1412776"/>
            <a:ext cx="7344816" cy="475252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“Bunun olduğundan emin misin?”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“Doğru mu söylüyorsun?”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“Bu bir daha olursa bana haber ver</a:t>
            </a:r>
            <a:r>
              <a:rPr lang="tr-TR" sz="2400" dirty="0" smtClean="0">
                <a:solidFill>
                  <a:schemeClr val="tx1"/>
                </a:solidFill>
              </a:rPr>
              <a:t>”</a:t>
            </a:r>
            <a:endParaRPr lang="tr-TR" sz="2400"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“Neden karşı koymadın</a:t>
            </a:r>
            <a:r>
              <a:rPr lang="tr-TR" sz="2400" dirty="0" smtClean="0">
                <a:solidFill>
                  <a:schemeClr val="tx1"/>
                </a:solidFill>
              </a:rPr>
              <a:t>?”</a:t>
            </a:r>
            <a:endParaRPr lang="tr-TR" sz="2400"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“Şimdiye kadar neden anlatmadın?”</a:t>
            </a:r>
          </a:p>
          <a:p>
            <a:pP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dirty="0" smtClean="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smtClean="0">
                <a:solidFill>
                  <a:srgbClr val="FF0000"/>
                </a:solidFill>
              </a:rPr>
              <a:t>Çünkü </a:t>
            </a:r>
            <a:r>
              <a:rPr lang="tr-TR" sz="2400" dirty="0">
                <a:solidFill>
                  <a:srgbClr val="FF0000"/>
                </a:solidFill>
              </a:rPr>
              <a:t>bu tip sorular çocuğun kendini suçlamasına ve anlatacağı şeylerden vazgeçmeye sebep olur. </a:t>
            </a:r>
          </a:p>
        </p:txBody>
      </p:sp>
    </p:spTree>
    <p:extLst>
      <p:ext uri="{BB962C8B-B14F-4D97-AF65-F5344CB8AC3E}">
        <p14:creationId xmlns:p14="http://schemas.microsoft.com/office/powerpoint/2010/main" val="39374873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936104"/>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İstismar </a:t>
            </a:r>
            <a:r>
              <a:rPr lang="tr-TR" sz="28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Bildiriminde Bulunan </a:t>
            </a: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Öğrenciyi Destekleyin</a:t>
            </a:r>
          </a:p>
        </p:txBody>
      </p:sp>
      <p:sp>
        <p:nvSpPr>
          <p:cNvPr id="3" name="4 Yuvarlatılmış Dikdörtgen"/>
          <p:cNvSpPr/>
          <p:nvPr/>
        </p:nvSpPr>
        <p:spPr>
          <a:xfrm>
            <a:off x="971600" y="1412776"/>
            <a:ext cx="7344816" cy="4896544"/>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Eğer çocuk dolaylı bir şekilde bir istismardan söz ediyorsa (örneğin; birinin başına geldi gibi),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smtClean="0">
                <a:solidFill>
                  <a:schemeClr val="tx1"/>
                </a:solidFill>
              </a:rPr>
              <a:t>çocuğu </a:t>
            </a:r>
            <a:r>
              <a:rPr lang="tr-TR" sz="2200" dirty="0">
                <a:solidFill>
                  <a:schemeClr val="tx1"/>
                </a:solidFill>
              </a:rPr>
              <a:t>durumu anlatması yönünde teşvik </a:t>
            </a:r>
            <a:r>
              <a:rPr lang="tr-TR" sz="2200" dirty="0" smtClean="0">
                <a:solidFill>
                  <a:schemeClr val="tx1"/>
                </a:solidFill>
              </a:rPr>
              <a:t>edin ya da </a:t>
            </a:r>
            <a:r>
              <a:rPr lang="tr-TR" sz="2200" dirty="0">
                <a:solidFill>
                  <a:schemeClr val="tx1"/>
                </a:solidFill>
              </a:rPr>
              <a:t>onu </a:t>
            </a:r>
            <a:endParaRPr lang="tr-TR" sz="2200" dirty="0" smtClean="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smtClean="0">
                <a:solidFill>
                  <a:schemeClr val="tx1"/>
                </a:solidFill>
              </a:rPr>
              <a:t>“</a:t>
            </a:r>
            <a:r>
              <a:rPr lang="tr-TR" sz="2200" dirty="0">
                <a:solidFill>
                  <a:schemeClr val="tx1"/>
                </a:solidFill>
              </a:rPr>
              <a:t>diğer çocuk” </a:t>
            </a:r>
            <a:endParaRPr lang="tr-TR" sz="2200" dirty="0" smtClean="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smtClean="0">
                <a:solidFill>
                  <a:schemeClr val="tx1"/>
                </a:solidFill>
              </a:rPr>
              <a:t>hakkında </a:t>
            </a:r>
            <a:r>
              <a:rPr lang="tr-TR" sz="2200" dirty="0">
                <a:solidFill>
                  <a:schemeClr val="tx1"/>
                </a:solidFill>
              </a:rPr>
              <a:t>bildiklerini anlatmaya teşvik edin</a:t>
            </a:r>
            <a:r>
              <a:rPr lang="tr-TR" sz="2200" dirty="0" smtClean="0">
                <a:solidFill>
                  <a:schemeClr val="tx1"/>
                </a:solidFill>
              </a:rPr>
              <a:t>.</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 Sana inanıyorum</a:t>
            </a:r>
            <a:r>
              <a:rPr lang="tr-TR" sz="2200" dirty="0" smtClean="0">
                <a:solidFill>
                  <a:schemeClr val="tx1"/>
                </a:solidFill>
              </a:rPr>
              <a:t>”</a:t>
            </a:r>
            <a:endParaRPr lang="tr-TR" sz="2200"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 “Bana söylediğine çok memnun oldum</a:t>
            </a:r>
            <a:r>
              <a:rPr lang="tr-TR" sz="2200" dirty="0" smtClean="0">
                <a:solidFill>
                  <a:schemeClr val="tx1"/>
                </a:solidFill>
              </a:rPr>
              <a:t>”</a:t>
            </a:r>
            <a:endParaRPr lang="tr-TR" sz="2200"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gibi..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chemeClr val="tx1"/>
              </a:solidFill>
            </a:endParaRPr>
          </a:p>
        </p:txBody>
      </p:sp>
    </p:spTree>
    <p:extLst>
      <p:ext uri="{BB962C8B-B14F-4D97-AF65-F5344CB8AC3E}">
        <p14:creationId xmlns:p14="http://schemas.microsoft.com/office/powerpoint/2010/main" val="3219251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936104"/>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İstismara Dair İpuçları Olabilecek Söylemler</a:t>
            </a:r>
          </a:p>
        </p:txBody>
      </p:sp>
      <p:sp>
        <p:nvSpPr>
          <p:cNvPr id="3" name="4 Yuvarlatılmış Dikdörtgen"/>
          <p:cNvSpPr/>
          <p:nvPr/>
        </p:nvSpPr>
        <p:spPr>
          <a:xfrm>
            <a:off x="971600" y="1412776"/>
            <a:ext cx="7344816" cy="475252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a:t>
            </a:r>
            <a:r>
              <a:rPr lang="tr-TR" sz="2000" dirty="0">
                <a:solidFill>
                  <a:schemeClr val="tx1"/>
                </a:solidFill>
              </a:rPr>
              <a:t>Erkek kardeşim dün gece uyumama izin vermedi”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a:t>
            </a:r>
            <a:r>
              <a:rPr lang="tr-TR" sz="2000" dirty="0">
                <a:solidFill>
                  <a:schemeClr val="tx1"/>
                </a:solidFill>
              </a:rPr>
              <a:t>Komşumuz “X “abi çok komik iç çamaşırlar giyiniyor”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a:t>
            </a:r>
            <a:r>
              <a:rPr lang="tr-TR" sz="2000" dirty="0">
                <a:solidFill>
                  <a:schemeClr val="tx1"/>
                </a:solidFill>
              </a:rPr>
              <a:t>Annemin beni amcamla yalnız bırakmasından hiç hoşlanmıyorum”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a:t>
            </a:r>
            <a:r>
              <a:rPr lang="tr-TR" sz="2000" dirty="0">
                <a:solidFill>
                  <a:schemeClr val="tx1"/>
                </a:solidFill>
              </a:rPr>
              <a:t>Komşumuzun oğlu beni çok sıkıştırıyor”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a:t>
            </a:r>
            <a:r>
              <a:rPr lang="tr-TR" sz="2000" dirty="0">
                <a:solidFill>
                  <a:schemeClr val="tx1"/>
                </a:solidFill>
              </a:rPr>
              <a:t>Çok kötü biçimde </a:t>
            </a:r>
            <a:r>
              <a:rPr lang="tr-TR" sz="2000" dirty="0" err="1">
                <a:solidFill>
                  <a:schemeClr val="tx1"/>
                </a:solidFill>
              </a:rPr>
              <a:t>ellenilen</a:t>
            </a:r>
            <a:r>
              <a:rPr lang="tr-TR" sz="2000" dirty="0">
                <a:solidFill>
                  <a:schemeClr val="tx1"/>
                </a:solidFill>
              </a:rPr>
              <a:t> bir kız tanıyorum”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a:t>
            </a:r>
            <a:r>
              <a:rPr lang="tr-TR" sz="2000" dirty="0">
                <a:solidFill>
                  <a:schemeClr val="tx1"/>
                </a:solidFill>
              </a:rPr>
              <a:t>Tanıdığım bir kız var, annesine rahatsız edildiğini söyledi fakat annesi ona inanmadı”…..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000" dirty="0" smtClean="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rgbClr val="FF0000"/>
                </a:solidFill>
              </a:rPr>
              <a:t>Bunun </a:t>
            </a:r>
            <a:r>
              <a:rPr lang="tr-TR" sz="2000" dirty="0">
                <a:solidFill>
                  <a:srgbClr val="FF0000"/>
                </a:solidFill>
              </a:rPr>
              <a:t>gibi dolaylı ifadeler kullanıyorsa çocuğu uzman birine yönlendirin.</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000" dirty="0">
              <a:solidFill>
                <a:schemeClr val="tx1"/>
              </a:solidFill>
            </a:endParaRPr>
          </a:p>
        </p:txBody>
      </p:sp>
    </p:spTree>
    <p:extLst>
      <p:ext uri="{BB962C8B-B14F-4D97-AF65-F5344CB8AC3E}">
        <p14:creationId xmlns:p14="http://schemas.microsoft.com/office/powerpoint/2010/main" val="38754053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936104"/>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Gizlilik ilkesine saygı </a:t>
            </a:r>
            <a:r>
              <a:rPr lang="tr-TR" sz="28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gösterin!</a:t>
            </a:r>
            <a:endParaRPr lang="tr-TR" sz="28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971600" y="1412776"/>
            <a:ext cx="7344816" cy="475252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İstismar olayını okulda bu konuda uzman olan kişi dışında </a:t>
            </a:r>
            <a:r>
              <a:rPr lang="tr-TR" sz="2200" dirty="0">
                <a:solidFill>
                  <a:srgbClr val="FF0000"/>
                </a:solidFill>
              </a:rPr>
              <a:t>başka biriyle konuşmayın</a:t>
            </a:r>
            <a:r>
              <a:rPr lang="tr-TR" sz="2200" dirty="0">
                <a:solidFill>
                  <a:schemeClr val="tx1"/>
                </a:solidFill>
              </a:rPr>
              <a:t>.</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Çocuğun yaşadıklarını ailesi ya da bakıcısıyla paylaşmayın</a:t>
            </a:r>
            <a:r>
              <a:rPr lang="tr-TR" sz="2200" dirty="0" smtClean="0">
                <a:solidFill>
                  <a:schemeClr val="tx1"/>
                </a:solidFill>
              </a:rPr>
              <a:t>. Çünkü </a:t>
            </a:r>
            <a:r>
              <a:rPr lang="tr-TR" sz="2200" dirty="0">
                <a:solidFill>
                  <a:schemeClr val="tx1"/>
                </a:solidFill>
              </a:rPr>
              <a:t>çocuk isteseydi zaten onlarla </a:t>
            </a:r>
            <a:r>
              <a:rPr lang="tr-TR" sz="2200" dirty="0" smtClean="0">
                <a:solidFill>
                  <a:schemeClr val="tx1"/>
                </a:solidFill>
              </a:rPr>
              <a:t>paylaşırdı!!</a:t>
            </a:r>
            <a:endParaRPr lang="tr-TR" sz="2200" dirty="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smtClean="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a:solidFill>
                  <a:schemeClr val="tx1"/>
                </a:solidFill>
              </a:rPr>
              <a:t>“Unutmayın! Siz bir öğretmen olarak istismar ya da ihmal olayını </a:t>
            </a:r>
            <a:r>
              <a:rPr lang="tr-TR" sz="2200" u="sng" dirty="0">
                <a:solidFill>
                  <a:srgbClr val="FF0000"/>
                </a:solidFill>
              </a:rPr>
              <a:t>kanıtlamakla yükümlü değilsiniz</a:t>
            </a:r>
            <a:r>
              <a:rPr lang="tr-TR" sz="2200" dirty="0">
                <a:solidFill>
                  <a:schemeClr val="tx1"/>
                </a:solidFill>
              </a:rPr>
              <a:t>. </a:t>
            </a:r>
            <a:endParaRPr lang="tr-TR" sz="2200" dirty="0" smtClean="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200" dirty="0" smtClean="0">
                <a:solidFill>
                  <a:schemeClr val="tx1"/>
                </a:solidFill>
              </a:rPr>
              <a:t>Siz </a:t>
            </a:r>
            <a:r>
              <a:rPr lang="tr-TR" sz="2200" dirty="0">
                <a:solidFill>
                  <a:schemeClr val="tx1"/>
                </a:solidFill>
              </a:rPr>
              <a:t>sadece konu  ve öğrenci ile ilgili sahip olduğunuz bilgi ve gözlemlerinizi ilgili birimlere bildirmekle yükümlüsünüz</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chemeClr val="tx1"/>
              </a:solidFill>
            </a:endParaRPr>
          </a:p>
        </p:txBody>
      </p:sp>
    </p:spTree>
    <p:extLst>
      <p:ext uri="{BB962C8B-B14F-4D97-AF65-F5344CB8AC3E}">
        <p14:creationId xmlns:p14="http://schemas.microsoft.com/office/powerpoint/2010/main" val="3695095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900113" y="620713"/>
            <a:ext cx="7531100" cy="1009650"/>
          </a:xfrm>
        </p:spPr>
        <p:txBody>
          <a:bodyPr/>
          <a:lstStyle/>
          <a:p>
            <a:pPr eaLnBrk="1" hangingPunct="1">
              <a:tabLst>
                <a:tab pos="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2013" algn="l"/>
                <a:tab pos="6399213" algn="l"/>
                <a:tab pos="6856413" algn="l"/>
                <a:tab pos="7312025" algn="l"/>
                <a:tab pos="7770813" algn="l"/>
                <a:tab pos="8226425" algn="l"/>
                <a:tab pos="8685213" algn="l"/>
                <a:tab pos="9140825" algn="l"/>
              </a:tabLst>
            </a:pPr>
            <a:r>
              <a:rPr lang="tr-TR" sz="3000" b="1" smtClean="0">
                <a:solidFill>
                  <a:srgbClr val="C00000"/>
                </a:solidFill>
              </a:rPr>
              <a:t>Çocuğun istismar edildiğini fark ettiniz, ya da öğrendiniz...</a:t>
            </a:r>
          </a:p>
        </p:txBody>
      </p:sp>
      <p:graphicFrame>
        <p:nvGraphicFramePr>
          <p:cNvPr id="4" name="3 Diyagram"/>
          <p:cNvGraphicFramePr/>
          <p:nvPr/>
        </p:nvGraphicFramePr>
        <p:xfrm>
          <a:off x="1115616" y="1857896"/>
          <a:ext cx="7200800" cy="5000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17215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idx="4294967295"/>
          </p:nvPr>
        </p:nvSpPr>
        <p:spPr>
          <a:xfrm>
            <a:off x="900113" y="620713"/>
            <a:ext cx="7531100" cy="1009650"/>
          </a:xfrm>
        </p:spPr>
        <p:txBody>
          <a:bodyPr/>
          <a:lstStyle/>
          <a:p>
            <a:pPr eaLnBrk="1" hangingPunct="1">
              <a:tabLst>
                <a:tab pos="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2013" algn="l"/>
                <a:tab pos="6399213" algn="l"/>
                <a:tab pos="6856413" algn="l"/>
                <a:tab pos="7312025" algn="l"/>
                <a:tab pos="7770813" algn="l"/>
                <a:tab pos="8226425" algn="l"/>
                <a:tab pos="8685213" algn="l"/>
                <a:tab pos="9140825" algn="l"/>
              </a:tabLst>
            </a:pPr>
            <a:r>
              <a:rPr lang="tr-TR" sz="3000" b="1" smtClean="0">
                <a:solidFill>
                  <a:srgbClr val="C00000"/>
                </a:solidFill>
              </a:rPr>
              <a:t>Çocuğun istismar edildiğini fark ettiniz, ya da öğrendiniz...</a:t>
            </a:r>
          </a:p>
        </p:txBody>
      </p:sp>
      <p:sp>
        <p:nvSpPr>
          <p:cNvPr id="17412" name="4 Dikdörtgen"/>
          <p:cNvSpPr>
            <a:spLocks noChangeArrowheads="1"/>
          </p:cNvSpPr>
          <p:nvPr/>
        </p:nvSpPr>
        <p:spPr bwMode="auto">
          <a:xfrm>
            <a:off x="777875" y="3860800"/>
            <a:ext cx="7416800" cy="2741613"/>
          </a:xfrm>
          <a:prstGeom prst="rect">
            <a:avLst/>
          </a:prstGeom>
          <a:noFill/>
          <a:ln w="9525">
            <a:noFill/>
            <a:miter lim="800000"/>
            <a:headEnd/>
            <a:tailEnd/>
          </a:ln>
        </p:spPr>
        <p:txBody>
          <a:bodyPr>
            <a:spAutoFit/>
          </a:bodyPr>
          <a:lstStyle/>
          <a:p>
            <a:pPr marL="901700" lvl="1" indent="-431800">
              <a:spcBef>
                <a:spcPts val="50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800" dirty="0">
                <a:latin typeface="Calibri" pitchFamily="34" charset="0"/>
              </a:rPr>
              <a:t>Mümkünse istismar eden kişiyi çocuktan uzaklaştırın</a:t>
            </a:r>
          </a:p>
          <a:p>
            <a:pPr marL="901700" lvl="1" indent="-431800">
              <a:spcBef>
                <a:spcPts val="50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800" dirty="0">
                <a:latin typeface="Calibri" pitchFamily="34" charset="0"/>
              </a:rPr>
              <a:t>Eğer istismarcıyı uzaklaştıramıyorsanız çocuğu istismar ortamından uzaklaştırın </a:t>
            </a:r>
            <a:r>
              <a:rPr lang="tr-TR" sz="2800" dirty="0" smtClean="0">
                <a:latin typeface="Calibri" pitchFamily="34" charset="0"/>
              </a:rPr>
              <a:t> (</a:t>
            </a:r>
            <a:r>
              <a:rPr lang="tr-TR" sz="2800" dirty="0">
                <a:latin typeface="Calibri" pitchFamily="34" charset="0"/>
              </a:rPr>
              <a:t>ör: başka bir akrabanın yanına götürün/ gönderilmesini sağlayın)</a:t>
            </a:r>
            <a:r>
              <a:rPr lang="ar-SA" sz="2800" dirty="0">
                <a:latin typeface="Calibri" pitchFamily="34" charset="0"/>
              </a:rPr>
              <a:t>‏</a:t>
            </a:r>
            <a:endParaRPr lang="tr-TR" sz="2800" dirty="0">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337" y="1772816"/>
            <a:ext cx="2809875"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9990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900113" y="620713"/>
            <a:ext cx="7531100" cy="1009650"/>
          </a:xfrm>
        </p:spPr>
        <p:txBody>
          <a:bodyPr/>
          <a:lstStyle/>
          <a:p>
            <a:pPr eaLnBrk="1" hangingPunct="1">
              <a:tabLst>
                <a:tab pos="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2013" algn="l"/>
                <a:tab pos="6399213" algn="l"/>
                <a:tab pos="6856413" algn="l"/>
                <a:tab pos="7312025" algn="l"/>
                <a:tab pos="7770813" algn="l"/>
                <a:tab pos="8226425" algn="l"/>
                <a:tab pos="8685213" algn="l"/>
                <a:tab pos="9140825" algn="l"/>
              </a:tabLst>
            </a:pPr>
            <a:r>
              <a:rPr lang="tr-TR" sz="3000" b="1" smtClean="0">
                <a:solidFill>
                  <a:srgbClr val="C00000"/>
                </a:solidFill>
              </a:rPr>
              <a:t>Çocuğun istismar edildiğini fark ettiniz, ya da öğrendiniz...</a:t>
            </a:r>
          </a:p>
        </p:txBody>
      </p:sp>
      <p:sp>
        <p:nvSpPr>
          <p:cNvPr id="18436" name="4 Dikdörtgen"/>
          <p:cNvSpPr>
            <a:spLocks noChangeArrowheads="1"/>
          </p:cNvSpPr>
          <p:nvPr/>
        </p:nvSpPr>
        <p:spPr bwMode="auto">
          <a:xfrm>
            <a:off x="1042988" y="4005263"/>
            <a:ext cx="7921625" cy="2159000"/>
          </a:xfrm>
          <a:prstGeom prst="rect">
            <a:avLst/>
          </a:prstGeom>
          <a:noFill/>
          <a:ln w="9525">
            <a:noFill/>
            <a:miter lim="800000"/>
            <a:headEnd/>
            <a:tailEnd/>
          </a:ln>
        </p:spPr>
        <p:txBody>
          <a:bodyPr>
            <a:spAutoFit/>
          </a:bodyPr>
          <a:lstStyle/>
          <a:p>
            <a:pPr marL="901700" lvl="1" indent="-431800">
              <a:lnSpc>
                <a:spcPct val="150000"/>
              </a:lnSpc>
              <a:spcBef>
                <a:spcPts val="50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800">
                <a:latin typeface="Calibri" pitchFamily="34" charset="0"/>
              </a:rPr>
              <a:t>Çocuğun yanında olun</a:t>
            </a:r>
          </a:p>
          <a:p>
            <a:pPr marL="901700" lvl="1" indent="-431800">
              <a:lnSpc>
                <a:spcPct val="150000"/>
              </a:lnSpc>
              <a:spcBef>
                <a:spcPts val="50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800">
                <a:latin typeface="Calibri" pitchFamily="34" charset="0"/>
              </a:rPr>
              <a:t>Çocuğa destek olun</a:t>
            </a:r>
          </a:p>
          <a:p>
            <a:pPr marL="901700" lvl="1" indent="-431800">
              <a:lnSpc>
                <a:spcPct val="150000"/>
              </a:lnSpc>
              <a:spcBef>
                <a:spcPts val="500"/>
              </a:spcBef>
              <a:buClr>
                <a:srgbClr val="CC0000"/>
              </a:buClr>
              <a:buSzPct val="65000"/>
              <a:buFont typeface="Wingdings" pitchFamily="2" charset="2"/>
              <a:buChar char=""/>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pPr>
            <a:r>
              <a:rPr lang="tr-TR" sz="2800">
                <a:latin typeface="Calibri" pitchFamily="34" charset="0"/>
              </a:rPr>
              <a:t>Çocuğun tedavisi ve izlemi için yardım sağlayın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372" y="1844824"/>
            <a:ext cx="29575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1959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36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Fiziksel İhmal Nedir?</a:t>
            </a:r>
            <a:endPar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935596" y="980728"/>
            <a:ext cx="7344816" cy="367240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Çocuğun temel tıbbi ihtiyaçlarının </a:t>
            </a:r>
            <a:r>
              <a:rPr lang="tr-TR" sz="2000" dirty="0" smtClean="0">
                <a:solidFill>
                  <a:schemeClr val="tx1"/>
                </a:solidFill>
              </a:rPr>
              <a:t>karşılanmaması,</a:t>
            </a:r>
            <a:endParaRPr lang="tr-TR" sz="20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Çocuğa düzenli ve besleyici öğünlerin, temiz ve yeterli giysinin </a:t>
            </a:r>
            <a:r>
              <a:rPr lang="tr-TR" sz="2000" dirty="0" smtClean="0">
                <a:solidFill>
                  <a:schemeClr val="tx1"/>
                </a:solidFill>
              </a:rPr>
              <a:t>sağlanmaması,</a:t>
            </a:r>
            <a:endParaRPr lang="tr-TR" sz="20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Çocuğun bakacak yetişkin bulunmadan uzun süre yalnız </a:t>
            </a:r>
            <a:r>
              <a:rPr lang="tr-TR" sz="2000" dirty="0" smtClean="0">
                <a:solidFill>
                  <a:schemeClr val="tx1"/>
                </a:solidFill>
              </a:rPr>
              <a:t>bırakılması,</a:t>
            </a:r>
            <a:endParaRPr lang="tr-TR" sz="20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Çocuğun gece geç saatlere kadar nerede olduğunun bilinmemesi ve </a:t>
            </a:r>
            <a:r>
              <a:rPr lang="tr-TR" sz="2000" dirty="0" smtClean="0">
                <a:solidFill>
                  <a:schemeClr val="tx1"/>
                </a:solidFill>
              </a:rPr>
              <a:t>umursanmaması,</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Çocuğun terk edilmesi veya kendine zarar verebileceği durumlarda denetimsiz </a:t>
            </a:r>
            <a:r>
              <a:rPr lang="tr-TR" sz="2000" dirty="0" smtClean="0">
                <a:solidFill>
                  <a:schemeClr val="tx1"/>
                </a:solidFill>
              </a:rPr>
              <a:t>bırakılması.</a:t>
            </a:r>
            <a:endParaRPr lang="tr-TR" sz="20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000"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94408"/>
            <a:ext cx="2771800" cy="206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794408"/>
            <a:ext cx="2952328" cy="199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4794408"/>
            <a:ext cx="2098521" cy="202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1804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566738" y="1752600"/>
            <a:ext cx="8001000" cy="2940050"/>
          </a:xfrm>
          <a:prstGeom prst="rect">
            <a:avLst/>
          </a:prstGeom>
          <a:noFill/>
          <a:ln w="9525">
            <a:noFill/>
            <a:round/>
            <a:headEnd/>
            <a:tailEnd/>
          </a:ln>
        </p:spPr>
        <p:txBody>
          <a:bodyPr lIns="91432" tIns="45717" rIns="91432" bIns="45717"/>
          <a:lstStyle/>
          <a:p>
            <a:pPr marL="819150" lvl="1" indent="-392113">
              <a:spcBef>
                <a:spcPts val="650"/>
              </a:spcBef>
              <a:buClr>
                <a:srgbClr val="CC0000"/>
              </a:buClr>
              <a:buSzPct val="65000"/>
              <a:buFont typeface="Wingdings" pitchFamily="2" charset="2"/>
              <a:buChar char=""/>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pPr>
            <a:r>
              <a:rPr lang="tr-TR" sz="2600">
                <a:solidFill>
                  <a:srgbClr val="000000"/>
                </a:solidFill>
                <a:latin typeface="Verdana" pitchFamily="34" charset="0"/>
                <a:ea typeface="MS Gothic" pitchFamily="49" charset="-128"/>
              </a:rPr>
              <a:t>İstismar devam edebilir</a:t>
            </a:r>
          </a:p>
          <a:p>
            <a:pPr marL="819150" lvl="1" indent="-392113">
              <a:spcBef>
                <a:spcPts val="650"/>
              </a:spcBef>
              <a:buClr>
                <a:srgbClr val="CC0000"/>
              </a:buClr>
              <a:buSzPct val="65000"/>
              <a:buFont typeface="Wingdings" pitchFamily="2" charset="2"/>
              <a:buChar char=""/>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pPr>
            <a:r>
              <a:rPr lang="tr-TR" sz="2600">
                <a:solidFill>
                  <a:srgbClr val="000000"/>
                </a:solidFill>
                <a:latin typeface="Verdana" pitchFamily="34" charset="0"/>
                <a:ea typeface="MS Gothic" pitchFamily="49" charset="-128"/>
              </a:rPr>
              <a:t>Çocuğun size güveni sarsılır</a:t>
            </a:r>
          </a:p>
          <a:p>
            <a:pPr marL="819150" lvl="1" indent="-392113">
              <a:spcBef>
                <a:spcPts val="650"/>
              </a:spcBef>
              <a:buClr>
                <a:srgbClr val="CC0000"/>
              </a:buClr>
              <a:buSzPct val="65000"/>
              <a:buFont typeface="Wingdings" pitchFamily="2" charset="2"/>
              <a:buChar char=""/>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pPr>
            <a:r>
              <a:rPr lang="tr-TR" sz="2600">
                <a:solidFill>
                  <a:srgbClr val="000000"/>
                </a:solidFill>
                <a:latin typeface="Verdana" pitchFamily="34" charset="0"/>
                <a:ea typeface="MS Gothic" pitchFamily="49" charset="-128"/>
              </a:rPr>
              <a:t>Kendine inanılmadığını düşünür</a:t>
            </a:r>
          </a:p>
          <a:p>
            <a:pPr marL="819150" lvl="1" indent="-392113">
              <a:spcBef>
                <a:spcPts val="650"/>
              </a:spcBef>
              <a:buClr>
                <a:srgbClr val="CC0000"/>
              </a:buClr>
              <a:buSzPct val="65000"/>
              <a:buFont typeface="Wingdings" pitchFamily="2" charset="2"/>
              <a:buChar char=""/>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pPr>
            <a:r>
              <a:rPr lang="tr-TR" sz="2600">
                <a:solidFill>
                  <a:srgbClr val="000000"/>
                </a:solidFill>
                <a:latin typeface="Verdana" pitchFamily="34" charset="0"/>
                <a:ea typeface="MS Gothic" pitchFamily="49" charset="-128"/>
              </a:rPr>
              <a:t>İstismarın kendi suçu olduğunu düşünür</a:t>
            </a:r>
          </a:p>
          <a:p>
            <a:pPr marL="819150" lvl="1" indent="-392113">
              <a:spcBef>
                <a:spcPts val="650"/>
              </a:spcBef>
              <a:buClr>
                <a:srgbClr val="CC0000"/>
              </a:buClr>
              <a:buSzPct val="65000"/>
              <a:buFont typeface="Wingdings" pitchFamily="2" charset="2"/>
              <a:buChar char=""/>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pPr>
            <a:r>
              <a:rPr lang="tr-TR" sz="2600">
                <a:solidFill>
                  <a:srgbClr val="000000"/>
                </a:solidFill>
                <a:latin typeface="Verdana" pitchFamily="34" charset="0"/>
                <a:ea typeface="MS Gothic" pitchFamily="49" charset="-128"/>
              </a:rPr>
              <a:t>Kendini değersiz hisseder</a:t>
            </a:r>
          </a:p>
          <a:p>
            <a:pPr marL="307975" indent="-307975">
              <a:spcBef>
                <a:spcPts val="650"/>
              </a:spcBef>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pPr>
            <a:endParaRPr lang="tr-TR" sz="2600">
              <a:solidFill>
                <a:srgbClr val="000000"/>
              </a:solidFill>
              <a:latin typeface="Verdana" pitchFamily="34" charset="0"/>
              <a:ea typeface="MS Gothic" pitchFamily="49" charset="-128"/>
            </a:endParaRPr>
          </a:p>
        </p:txBody>
      </p:sp>
      <p:sp>
        <p:nvSpPr>
          <p:cNvPr id="41987" name="Text Box 2"/>
          <p:cNvSpPr txBox="1">
            <a:spLocks noChangeArrowheads="1"/>
          </p:cNvSpPr>
          <p:nvPr/>
        </p:nvSpPr>
        <p:spPr bwMode="auto">
          <a:xfrm>
            <a:off x="971550" y="333375"/>
            <a:ext cx="7532688" cy="1006475"/>
          </a:xfrm>
          <a:prstGeom prst="rect">
            <a:avLst/>
          </a:prstGeom>
          <a:noFill/>
          <a:ln w="9525">
            <a:noFill/>
            <a:round/>
            <a:headEnd/>
            <a:tailEnd/>
          </a:ln>
        </p:spPr>
        <p:txBody>
          <a:bodyPr lIns="89992" tIns="46796" rIns="89992" bIns="46796" anchor="b"/>
          <a:lstStyle/>
          <a:p>
            <a:pPr fontAlgn="auto">
              <a:spcBef>
                <a:spcPts val="0"/>
              </a:spcBef>
              <a:spcAft>
                <a:spcPts val="0"/>
              </a:spcAft>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defRPr/>
            </a:pPr>
            <a:r>
              <a:rPr lang="tr-TR" sz="3000" b="1" dirty="0">
                <a:solidFill>
                  <a:srgbClr val="C00000"/>
                </a:solidFill>
                <a:effectLst>
                  <a:outerShdw blurRad="38100" dist="38100" dir="2700000" algn="tl">
                    <a:srgbClr val="000000">
                      <a:alpha val="43137"/>
                    </a:srgbClr>
                  </a:outerShdw>
                </a:effectLst>
                <a:latin typeface="Verdana" pitchFamily="34" charset="0"/>
                <a:ea typeface="MS Gothic" pitchFamily="49" charset="-128"/>
              </a:rPr>
              <a:t>Çocuğa yardım etmezseniz...</a:t>
            </a:r>
          </a:p>
        </p:txBody>
      </p:sp>
      <p:sp>
        <p:nvSpPr>
          <p:cNvPr id="19460" name="AutoShape 3"/>
          <p:cNvSpPr>
            <a:spLocks noChangeArrowheads="1"/>
          </p:cNvSpPr>
          <p:nvPr/>
        </p:nvSpPr>
        <p:spPr bwMode="auto">
          <a:xfrm>
            <a:off x="2714625" y="4357688"/>
            <a:ext cx="3168650" cy="647700"/>
          </a:xfrm>
          <a:prstGeom prst="downArrow">
            <a:avLst>
              <a:gd name="adj1" fmla="val 50000"/>
              <a:gd name="adj2" fmla="val 25000"/>
            </a:avLst>
          </a:prstGeom>
          <a:solidFill>
            <a:srgbClr val="CC0000"/>
          </a:solidFill>
          <a:ln w="9525">
            <a:noFill/>
            <a:round/>
            <a:headEnd/>
            <a:tailEnd/>
          </a:ln>
        </p:spPr>
        <p:txBody>
          <a:bodyPr wrap="none" lIns="91432" tIns="45717" rIns="91432" bIns="45717" anchor="ctr"/>
          <a:lstStyle/>
          <a:p>
            <a:endParaRPr lang="tr-TR">
              <a:latin typeface="Calibri" pitchFamily="34" charset="0"/>
            </a:endParaRPr>
          </a:p>
        </p:txBody>
      </p:sp>
      <p:sp>
        <p:nvSpPr>
          <p:cNvPr id="19461" name="Text Box 4"/>
          <p:cNvSpPr txBox="1">
            <a:spLocks noChangeArrowheads="1"/>
          </p:cNvSpPr>
          <p:nvPr/>
        </p:nvSpPr>
        <p:spPr bwMode="auto">
          <a:xfrm>
            <a:off x="1235075" y="5214938"/>
            <a:ext cx="6302375" cy="955675"/>
          </a:xfrm>
          <a:prstGeom prst="rect">
            <a:avLst/>
          </a:prstGeom>
          <a:noFill/>
          <a:ln w="9525">
            <a:noFill/>
            <a:round/>
            <a:headEnd/>
            <a:tailEnd/>
          </a:ln>
        </p:spPr>
        <p:txBody>
          <a:bodyPr wrap="none" lIns="89992" tIns="46796" rIns="89992" bIns="46796">
            <a:spAutoFit/>
          </a:bodyPr>
          <a:lstStyle/>
          <a:p>
            <a:pPr algn="ctr">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tr-TR" sz="2800">
                <a:solidFill>
                  <a:srgbClr val="CC0000"/>
                </a:solidFill>
                <a:latin typeface="Verdana" pitchFamily="34" charset="0"/>
                <a:ea typeface="MS Gothic" pitchFamily="49" charset="-128"/>
              </a:rPr>
              <a:t>İkinci kez istismar </a:t>
            </a:r>
          </a:p>
          <a:p>
            <a:pPr algn="ctr">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tr-TR" sz="2800">
                <a:solidFill>
                  <a:srgbClr val="CC0000"/>
                </a:solidFill>
                <a:latin typeface="Verdana" pitchFamily="34" charset="0"/>
                <a:ea typeface="MS Gothic" pitchFamily="49" charset="-128"/>
              </a:rPr>
              <a:t>Belki ilkinden de daha ağır olabilir</a:t>
            </a:r>
          </a:p>
        </p:txBody>
      </p:sp>
    </p:spTree>
    <p:extLst>
      <p:ext uri="{BB962C8B-B14F-4D97-AF65-F5344CB8AC3E}">
        <p14:creationId xmlns:p14="http://schemas.microsoft.com/office/powerpoint/2010/main" val="8188716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900113" y="620713"/>
            <a:ext cx="7531100" cy="1009650"/>
          </a:xfrm>
        </p:spPr>
        <p:txBody>
          <a:bodyPr/>
          <a:lstStyle/>
          <a:p>
            <a:pPr eaLnBrk="1" hangingPunct="1">
              <a:tabLst>
                <a:tab pos="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2013" algn="l"/>
                <a:tab pos="6399213" algn="l"/>
                <a:tab pos="6856413" algn="l"/>
                <a:tab pos="7312025" algn="l"/>
                <a:tab pos="7770813" algn="l"/>
                <a:tab pos="8226425" algn="l"/>
                <a:tab pos="8685213" algn="l"/>
                <a:tab pos="9140825" algn="l"/>
              </a:tabLst>
            </a:pPr>
            <a:r>
              <a:rPr lang="tr-TR" sz="3000" b="1" dirty="0" smtClean="0">
                <a:solidFill>
                  <a:srgbClr val="C00000"/>
                </a:solidFill>
              </a:rPr>
              <a:t>Çocuğun istismar edildiğini fark ettiniz, ya da öğrendiniz...</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411" y="2852936"/>
            <a:ext cx="26701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726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sz="quarter" idx="1"/>
          </p:nvPr>
        </p:nvSpPr>
        <p:spPr>
          <a:xfrm>
            <a:off x="428625" y="1357313"/>
            <a:ext cx="8504238" cy="5141912"/>
          </a:xfrm>
        </p:spPr>
        <p:txBody>
          <a:bodyPr/>
          <a:lstStyle/>
          <a:p>
            <a:pPr lvl="1" eaLnBrk="1" hangingPunct="1"/>
            <a:endParaRPr lang="tr-TR" smtClean="0"/>
          </a:p>
          <a:p>
            <a:pPr eaLnBrk="1" hangingPunct="1"/>
            <a:endParaRPr lang="tr-TR" smtClean="0"/>
          </a:p>
        </p:txBody>
      </p:sp>
      <p:sp>
        <p:nvSpPr>
          <p:cNvPr id="5" name="4 Yuvarlatılmış Dikdörtgen"/>
          <p:cNvSpPr/>
          <p:nvPr/>
        </p:nvSpPr>
        <p:spPr>
          <a:xfrm>
            <a:off x="395288" y="981075"/>
            <a:ext cx="8429625" cy="1000125"/>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tr-TR" sz="2800" b="1" dirty="0">
                <a:solidFill>
                  <a:schemeClr val="tx2"/>
                </a:solidFill>
              </a:rPr>
              <a:t>Çocuk </a:t>
            </a:r>
            <a:r>
              <a:rPr lang="tr-TR" sz="2800" b="1" dirty="0" smtClean="0">
                <a:solidFill>
                  <a:schemeClr val="tx2"/>
                </a:solidFill>
              </a:rPr>
              <a:t>istismarı ve ihmali ile </a:t>
            </a:r>
            <a:r>
              <a:rPr lang="tr-TR" sz="2800" b="1" dirty="0">
                <a:solidFill>
                  <a:schemeClr val="tx2"/>
                </a:solidFill>
              </a:rPr>
              <a:t>ilgili yasal mevzuat</a:t>
            </a:r>
          </a:p>
        </p:txBody>
      </p:sp>
      <p:sp>
        <p:nvSpPr>
          <p:cNvPr id="9" name="8 Yuvarlatılmış Dikdörtgen"/>
          <p:cNvSpPr/>
          <p:nvPr/>
        </p:nvSpPr>
        <p:spPr>
          <a:xfrm>
            <a:off x="2306228" y="2560777"/>
            <a:ext cx="4607743" cy="2308383"/>
          </a:xfrm>
          <a:prstGeom prst="roundRect">
            <a:avLst>
              <a:gd name="adj" fmla="val 4273"/>
            </a:avLst>
          </a:prstGeom>
          <a:ln/>
        </p:spPr>
        <p:style>
          <a:lnRef idx="1">
            <a:schemeClr val="accent5"/>
          </a:lnRef>
          <a:fillRef idx="2">
            <a:schemeClr val="accent5"/>
          </a:fillRef>
          <a:effectRef idx="1">
            <a:schemeClr val="accent5"/>
          </a:effectRef>
          <a:fontRef idx="minor">
            <a:schemeClr val="dk1"/>
          </a:fontRef>
        </p:style>
        <p:txBody>
          <a:bodyPr/>
          <a:lstStyle/>
          <a:p>
            <a:pPr lvl="1">
              <a:buFont typeface="Arial" charset="0"/>
              <a:buChar char="–"/>
              <a:defRPr/>
            </a:pPr>
            <a:endParaRPr lang="tr-TR" sz="2800" dirty="0">
              <a:solidFill>
                <a:schemeClr val="accent1">
                  <a:lumMod val="50000"/>
                </a:schemeClr>
              </a:solidFill>
            </a:endParaRPr>
          </a:p>
          <a:p>
            <a:pPr lvl="1">
              <a:lnSpc>
                <a:spcPct val="150000"/>
              </a:lnSpc>
              <a:buFont typeface="Arial" pitchFamily="34" charset="0"/>
              <a:buChar char="•"/>
              <a:defRPr/>
            </a:pPr>
            <a:r>
              <a:rPr lang="tr-TR" sz="2800" dirty="0">
                <a:solidFill>
                  <a:schemeClr val="accent1">
                    <a:lumMod val="50000"/>
                  </a:schemeClr>
                </a:solidFill>
              </a:rPr>
              <a:t> Yasal mevzuat</a:t>
            </a:r>
          </a:p>
          <a:p>
            <a:pPr lvl="1">
              <a:lnSpc>
                <a:spcPct val="150000"/>
              </a:lnSpc>
              <a:buFont typeface="Arial" pitchFamily="34" charset="0"/>
              <a:buChar char="•"/>
              <a:defRPr/>
            </a:pPr>
            <a:r>
              <a:rPr lang="tr-TR" sz="2800" dirty="0" smtClean="0">
                <a:solidFill>
                  <a:schemeClr val="accent1">
                    <a:lumMod val="50000"/>
                  </a:schemeClr>
                </a:solidFill>
              </a:rPr>
              <a:t> Bildirim </a:t>
            </a:r>
            <a:r>
              <a:rPr lang="tr-TR" sz="2800" dirty="0">
                <a:solidFill>
                  <a:schemeClr val="accent1">
                    <a:lumMod val="50000"/>
                  </a:schemeClr>
                </a:solidFill>
              </a:rPr>
              <a:t>yükümlülüğü</a:t>
            </a:r>
          </a:p>
        </p:txBody>
      </p:sp>
    </p:spTree>
    <p:extLst>
      <p:ext uri="{BB962C8B-B14F-4D97-AF65-F5344CB8AC3E}">
        <p14:creationId xmlns:p14="http://schemas.microsoft.com/office/powerpoint/2010/main" val="38909978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İçerik Yer Tutucusu"/>
          <p:cNvSpPr>
            <a:spLocks noGrp="1"/>
          </p:cNvSpPr>
          <p:nvPr>
            <p:ph idx="1"/>
          </p:nvPr>
        </p:nvSpPr>
        <p:spPr/>
        <p:txBody>
          <a:bodyPr/>
          <a:lstStyle/>
          <a:p>
            <a:pPr>
              <a:lnSpc>
                <a:spcPct val="120000"/>
              </a:lnSpc>
              <a:buFont typeface="Arial" pitchFamily="34" charset="0"/>
              <a:buNone/>
            </a:pPr>
            <a:endParaRPr lang="tr-TR" smtClean="0"/>
          </a:p>
          <a:p>
            <a:endParaRPr lang="tr-TR" smtClean="0"/>
          </a:p>
        </p:txBody>
      </p:sp>
      <p:sp>
        <p:nvSpPr>
          <p:cNvPr id="4" name="3 Yuvarlatılmış Dikdörtgen"/>
          <p:cNvSpPr/>
          <p:nvPr/>
        </p:nvSpPr>
        <p:spPr>
          <a:xfrm>
            <a:off x="467544" y="357188"/>
            <a:ext cx="8208912" cy="10001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Yasal Mevzuat</a:t>
            </a:r>
          </a:p>
          <a:p>
            <a:pPr algn="ctr">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5237 sayılı Türk Ceza Kanunu</a:t>
            </a:r>
            <a:endPar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Yuvarlatılmış Dikdörtgen"/>
          <p:cNvSpPr/>
          <p:nvPr/>
        </p:nvSpPr>
        <p:spPr>
          <a:xfrm>
            <a:off x="428625" y="1571624"/>
            <a:ext cx="8358188" cy="5097736"/>
          </a:xfrm>
          <a:prstGeom prst="roundRect">
            <a:avLst>
              <a:gd name="adj" fmla="val 3072"/>
            </a:avLst>
          </a:prstGeom>
        </p:spPr>
        <p:style>
          <a:lnRef idx="1">
            <a:schemeClr val="accent5"/>
          </a:lnRef>
          <a:fillRef idx="2">
            <a:schemeClr val="accent5"/>
          </a:fillRef>
          <a:effectRef idx="1">
            <a:schemeClr val="accent5"/>
          </a:effectRef>
          <a:fontRef idx="minor">
            <a:schemeClr val="dk1"/>
          </a:fontRef>
        </p:style>
        <p:txBody>
          <a:bodyPr anchor="ctr"/>
          <a:lstStyle/>
          <a:p>
            <a:pPr>
              <a:buFont typeface="Arial" pitchFamily="34" charset="0"/>
              <a:buChar char="•"/>
              <a:defRPr/>
            </a:pPr>
            <a:r>
              <a:rPr lang="tr-TR" b="1" dirty="0"/>
              <a:t>İNSAN TİCARETİ   </a:t>
            </a:r>
            <a:r>
              <a:rPr lang="tr-TR" dirty="0"/>
              <a:t>(Madde 80)</a:t>
            </a:r>
          </a:p>
          <a:p>
            <a:pPr>
              <a:lnSpc>
                <a:spcPct val="80000"/>
              </a:lnSpc>
              <a:buFont typeface="Arial" pitchFamily="34" charset="0"/>
              <a:buChar char="•"/>
              <a:defRPr/>
            </a:pPr>
            <a:r>
              <a:rPr lang="tr-TR" b="1" dirty="0"/>
              <a:t>İŞKENCE </a:t>
            </a:r>
            <a:r>
              <a:rPr lang="tr-TR" dirty="0"/>
              <a:t>  (Madde 94)</a:t>
            </a:r>
          </a:p>
          <a:p>
            <a:pPr>
              <a:buFont typeface="Arial" pitchFamily="34" charset="0"/>
              <a:buChar char="•"/>
              <a:defRPr/>
            </a:pPr>
            <a:r>
              <a:rPr lang="tr-TR" b="1" dirty="0"/>
              <a:t>EZİYET</a:t>
            </a:r>
            <a:r>
              <a:rPr lang="tr-TR" dirty="0"/>
              <a:t>   (Madde 96)</a:t>
            </a:r>
          </a:p>
          <a:p>
            <a:pPr>
              <a:lnSpc>
                <a:spcPct val="80000"/>
              </a:lnSpc>
              <a:buFont typeface="Arial" pitchFamily="34" charset="0"/>
              <a:buChar char="•"/>
              <a:defRPr/>
            </a:pPr>
            <a:r>
              <a:rPr lang="tr-TR" b="1" dirty="0"/>
              <a:t>TERK </a:t>
            </a:r>
            <a:r>
              <a:rPr lang="tr-TR" dirty="0"/>
              <a:t>   (Madde 97)</a:t>
            </a:r>
          </a:p>
          <a:p>
            <a:pPr>
              <a:lnSpc>
                <a:spcPct val="80000"/>
              </a:lnSpc>
              <a:buFont typeface="Arial" pitchFamily="34" charset="0"/>
              <a:buChar char="•"/>
              <a:defRPr/>
            </a:pPr>
            <a:r>
              <a:rPr lang="tr-TR" b="1" dirty="0"/>
              <a:t>YARDIM VEYA BİLDİRİM YÜKÜMLÜLÜĞÜNÜN YERİNE GETİRİLMEMESİ</a:t>
            </a:r>
            <a:r>
              <a:rPr lang="tr-TR" dirty="0"/>
              <a:t> (Madde 98) </a:t>
            </a:r>
          </a:p>
          <a:p>
            <a:pPr>
              <a:lnSpc>
                <a:spcPct val="80000"/>
              </a:lnSpc>
              <a:buFont typeface="Arial" pitchFamily="34" charset="0"/>
              <a:buChar char="•"/>
              <a:defRPr/>
            </a:pPr>
            <a:r>
              <a:rPr lang="tr-TR" b="1" dirty="0"/>
              <a:t>ÇOCUKLARIN CİNSEL İSTİSMARI</a:t>
            </a:r>
            <a:r>
              <a:rPr lang="tr-TR" dirty="0"/>
              <a:t>  (Madde 103)</a:t>
            </a:r>
          </a:p>
          <a:p>
            <a:pPr>
              <a:lnSpc>
                <a:spcPct val="80000"/>
              </a:lnSpc>
              <a:buFont typeface="Arial" pitchFamily="34" charset="0"/>
              <a:buChar char="•"/>
              <a:defRPr/>
            </a:pPr>
            <a:r>
              <a:rPr lang="tr-TR" b="1" dirty="0"/>
              <a:t>REŞİT OLMAYANLA CİNSEL İLİŞKİ</a:t>
            </a:r>
            <a:r>
              <a:rPr lang="tr-TR" dirty="0"/>
              <a:t>  (Madde 104)</a:t>
            </a:r>
          </a:p>
          <a:p>
            <a:pPr>
              <a:lnSpc>
                <a:spcPct val="80000"/>
              </a:lnSpc>
              <a:buFont typeface="Arial" pitchFamily="34" charset="0"/>
              <a:buChar char="•"/>
              <a:defRPr/>
            </a:pPr>
            <a:r>
              <a:rPr lang="tr-TR" b="1" dirty="0" smtClean="0"/>
              <a:t>CİNSEL </a:t>
            </a:r>
            <a:r>
              <a:rPr lang="tr-TR" b="1" dirty="0"/>
              <a:t>TACİZ</a:t>
            </a:r>
            <a:r>
              <a:rPr lang="tr-TR" dirty="0"/>
              <a:t>  (Madde 105) </a:t>
            </a:r>
          </a:p>
          <a:p>
            <a:pPr>
              <a:lnSpc>
                <a:spcPct val="80000"/>
              </a:lnSpc>
              <a:buFont typeface="Arial" pitchFamily="34" charset="0"/>
              <a:buChar char="•"/>
              <a:defRPr/>
            </a:pPr>
            <a:r>
              <a:rPr lang="tr-TR" b="1" dirty="0"/>
              <a:t>KİŞİYİ HÜRRİYETİNDEN YOKSUN KILMA</a:t>
            </a:r>
            <a:r>
              <a:rPr lang="tr-TR" dirty="0"/>
              <a:t>  (Madde 109)</a:t>
            </a:r>
          </a:p>
          <a:p>
            <a:pPr>
              <a:lnSpc>
                <a:spcPct val="80000"/>
              </a:lnSpc>
              <a:buFont typeface="Arial" pitchFamily="34" charset="0"/>
              <a:buChar char="•"/>
              <a:defRPr/>
            </a:pPr>
            <a:r>
              <a:rPr lang="tr-TR" b="1" dirty="0"/>
              <a:t>AYIRIMCILIK</a:t>
            </a:r>
            <a:r>
              <a:rPr lang="tr-TR" dirty="0"/>
              <a:t>   (Madde 122)</a:t>
            </a:r>
          </a:p>
          <a:p>
            <a:pPr>
              <a:buFont typeface="Arial" pitchFamily="34" charset="0"/>
              <a:buChar char="•"/>
              <a:defRPr/>
            </a:pPr>
            <a:r>
              <a:rPr lang="tr-TR" b="1" dirty="0"/>
              <a:t>KİŞİLERİN HUZUR VE SÜKUNUNU BOZMA</a:t>
            </a:r>
            <a:r>
              <a:rPr lang="tr-TR" dirty="0"/>
              <a:t>  (Madde 123)</a:t>
            </a:r>
          </a:p>
          <a:p>
            <a:pPr>
              <a:buFont typeface="Arial" pitchFamily="34" charset="0"/>
              <a:buChar char="•"/>
              <a:defRPr/>
            </a:pPr>
            <a:r>
              <a:rPr lang="tr-TR" b="1" dirty="0"/>
              <a:t>HAYASIZCA HAREKETLER</a:t>
            </a:r>
            <a:r>
              <a:rPr lang="tr-TR" dirty="0"/>
              <a:t>  (Madde 225)</a:t>
            </a:r>
          </a:p>
          <a:p>
            <a:pPr>
              <a:lnSpc>
                <a:spcPct val="80000"/>
              </a:lnSpc>
              <a:buFont typeface="Arial" pitchFamily="34" charset="0"/>
              <a:buChar char="•"/>
              <a:defRPr/>
            </a:pPr>
            <a:r>
              <a:rPr lang="tr-TR" b="1" dirty="0"/>
              <a:t>MÜSTEHCENLİK</a:t>
            </a:r>
            <a:r>
              <a:rPr lang="tr-TR" dirty="0"/>
              <a:t>  (Madde 226)</a:t>
            </a:r>
          </a:p>
          <a:p>
            <a:pPr>
              <a:lnSpc>
                <a:spcPct val="80000"/>
              </a:lnSpc>
              <a:buFont typeface="Arial" pitchFamily="34" charset="0"/>
              <a:buChar char="•"/>
              <a:defRPr/>
            </a:pPr>
            <a:r>
              <a:rPr lang="tr-TR" b="1" dirty="0"/>
              <a:t>FUHUŞ</a:t>
            </a:r>
            <a:r>
              <a:rPr lang="tr-TR" dirty="0"/>
              <a:t>   (Madde 227)</a:t>
            </a:r>
          </a:p>
          <a:p>
            <a:pPr>
              <a:lnSpc>
                <a:spcPct val="90000"/>
              </a:lnSpc>
              <a:buFont typeface="Arial" pitchFamily="34" charset="0"/>
              <a:buChar char="•"/>
              <a:defRPr/>
            </a:pPr>
            <a:r>
              <a:rPr lang="tr-TR" b="1" dirty="0"/>
              <a:t>DİLENCİLİK </a:t>
            </a:r>
            <a:r>
              <a:rPr lang="tr-TR" dirty="0"/>
              <a:t>  (Madde 229)</a:t>
            </a:r>
          </a:p>
          <a:p>
            <a:pPr>
              <a:buFont typeface="Arial" pitchFamily="34" charset="0"/>
              <a:buChar char="•"/>
              <a:defRPr/>
            </a:pPr>
            <a:r>
              <a:rPr lang="tr-TR" b="1" dirty="0"/>
              <a:t>ÇOCUĞUN SOYBAĞINI DEĞİŞTİRME</a:t>
            </a:r>
            <a:r>
              <a:rPr lang="tr-TR" dirty="0"/>
              <a:t>  (Madde 231)</a:t>
            </a:r>
          </a:p>
          <a:p>
            <a:pPr>
              <a:lnSpc>
                <a:spcPct val="80000"/>
              </a:lnSpc>
              <a:buFont typeface="Arial" pitchFamily="34" charset="0"/>
              <a:buChar char="•"/>
              <a:defRPr/>
            </a:pPr>
            <a:r>
              <a:rPr lang="tr-TR" b="1" dirty="0"/>
              <a:t>KÖTÜ MUAMELE</a:t>
            </a:r>
            <a:r>
              <a:rPr lang="tr-TR" dirty="0"/>
              <a:t>   (Madde 232)</a:t>
            </a:r>
          </a:p>
          <a:p>
            <a:pPr>
              <a:lnSpc>
                <a:spcPct val="80000"/>
              </a:lnSpc>
              <a:buFont typeface="Arial" pitchFamily="34" charset="0"/>
              <a:buChar char="•"/>
              <a:defRPr/>
            </a:pPr>
            <a:r>
              <a:rPr lang="tr-TR" b="1" dirty="0"/>
              <a:t>AİLE HUKUKUNDAN KAYNAKLANAN YÜKÜMLÜLÜĞÜN İHLÂLİ </a:t>
            </a:r>
            <a:r>
              <a:rPr lang="tr-TR" dirty="0"/>
              <a:t>   (Madde 233)</a:t>
            </a:r>
          </a:p>
          <a:p>
            <a:pPr>
              <a:lnSpc>
                <a:spcPct val="80000"/>
              </a:lnSpc>
              <a:buFont typeface="Arial" pitchFamily="34" charset="0"/>
              <a:buChar char="•"/>
              <a:defRPr/>
            </a:pPr>
            <a:r>
              <a:rPr lang="tr-TR" b="1" dirty="0"/>
              <a:t>ÇOCUĞUN KAÇIRILMASI VE ALIKONULMASI </a:t>
            </a:r>
            <a:r>
              <a:rPr lang="tr-TR" dirty="0"/>
              <a:t>   (Madde 234)</a:t>
            </a:r>
          </a:p>
          <a:p>
            <a:pPr>
              <a:lnSpc>
                <a:spcPct val="80000"/>
              </a:lnSpc>
              <a:defRPr/>
            </a:pPr>
            <a:endParaRPr lang="tr-TR" dirty="0"/>
          </a:p>
          <a:p>
            <a:pPr>
              <a:lnSpc>
                <a:spcPct val="80000"/>
              </a:lnSpc>
              <a:defRPr/>
            </a:pPr>
            <a:endParaRPr lang="tr-TR" dirty="0">
              <a:latin typeface="Arial" pitchFamily="34" charset="0"/>
            </a:endParaRPr>
          </a:p>
        </p:txBody>
      </p:sp>
    </p:spTree>
    <p:extLst>
      <p:ext uri="{BB962C8B-B14F-4D97-AF65-F5344CB8AC3E}">
        <p14:creationId xmlns:p14="http://schemas.microsoft.com/office/powerpoint/2010/main" val="25003450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a:xfrm>
            <a:off x="457200" y="274638"/>
            <a:ext cx="8229600" cy="939800"/>
          </a:xfrm>
        </p:spPr>
        <p:txBody>
          <a:bodyPr rtlCol="0">
            <a:normAutofit fontScale="90000"/>
          </a:bodyPr>
          <a:lstStyle/>
          <a:p>
            <a:pPr algn="l" eaLnBrk="1" fontAlgn="auto" hangingPunct="1">
              <a:spcAft>
                <a:spcPts val="0"/>
              </a:spcAft>
              <a:defRPr/>
            </a:pPr>
            <a:r>
              <a:rPr lang="tr-TR" sz="2800" smtClean="0"/>
              <a:t/>
            </a:r>
            <a:br>
              <a:rPr lang="tr-TR" sz="2800" smtClean="0"/>
            </a:br>
            <a:r>
              <a:rPr lang="tr-TR" sz="2800" smtClean="0"/>
              <a:t/>
            </a:r>
            <a:br>
              <a:rPr lang="tr-TR" sz="2800" smtClean="0"/>
            </a:br>
            <a:r>
              <a:rPr lang="tr-TR" smtClean="0"/>
              <a:t/>
            </a:r>
            <a:br>
              <a:rPr lang="tr-TR" smtClean="0"/>
            </a:br>
            <a:endParaRPr lang="tr-TR" smtClean="0"/>
          </a:p>
        </p:txBody>
      </p:sp>
      <p:sp>
        <p:nvSpPr>
          <p:cNvPr id="4" name="3 Yuvarlatılmış Dikdörtgen"/>
          <p:cNvSpPr/>
          <p:nvPr/>
        </p:nvSpPr>
        <p:spPr>
          <a:xfrm>
            <a:off x="357188" y="285750"/>
            <a:ext cx="8286750" cy="1703388"/>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3200" dirty="0"/>
              <a:t>Çocuğa karşı kötü muamelenin cinsel istismar dışındaki diğer tipleri de TCK’da suç olarak kabul edilmiştir. </a:t>
            </a:r>
          </a:p>
        </p:txBody>
      </p:sp>
      <p:sp>
        <p:nvSpPr>
          <p:cNvPr id="7" name="6 Yuvarlatılmış Dikdörtgen"/>
          <p:cNvSpPr/>
          <p:nvPr/>
        </p:nvSpPr>
        <p:spPr>
          <a:xfrm>
            <a:off x="357188" y="2708275"/>
            <a:ext cx="4103687" cy="280828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2800" dirty="0"/>
              <a:t> </a:t>
            </a:r>
          </a:p>
          <a:p>
            <a:pPr algn="ctr" fontAlgn="auto">
              <a:spcBef>
                <a:spcPts val="0"/>
              </a:spcBef>
              <a:spcAft>
                <a:spcPts val="0"/>
              </a:spcAft>
              <a:defRPr/>
            </a:pPr>
            <a:r>
              <a:rPr lang="tr-TR" sz="2000" dirty="0"/>
              <a:t>Madde 80 (İnsan ticareti)</a:t>
            </a:r>
          </a:p>
          <a:p>
            <a:pPr algn="ctr" fontAlgn="auto">
              <a:spcBef>
                <a:spcPts val="0"/>
              </a:spcBef>
              <a:spcAft>
                <a:spcPts val="0"/>
              </a:spcAft>
              <a:defRPr/>
            </a:pPr>
            <a:r>
              <a:rPr lang="tr-TR" sz="2000" dirty="0"/>
              <a:t>Madde 94 (İşkence)</a:t>
            </a:r>
          </a:p>
          <a:p>
            <a:pPr algn="ctr" fontAlgn="auto">
              <a:spcBef>
                <a:spcPts val="0"/>
              </a:spcBef>
              <a:spcAft>
                <a:spcPts val="0"/>
              </a:spcAft>
              <a:defRPr/>
            </a:pPr>
            <a:r>
              <a:rPr lang="tr-TR" sz="2000" dirty="0"/>
              <a:t>Madde 96 (Eziyet)</a:t>
            </a:r>
          </a:p>
          <a:p>
            <a:pPr algn="ctr" fontAlgn="auto">
              <a:spcBef>
                <a:spcPts val="0"/>
              </a:spcBef>
              <a:spcAft>
                <a:spcPts val="0"/>
              </a:spcAft>
              <a:defRPr/>
            </a:pPr>
            <a:r>
              <a:rPr lang="tr-TR" sz="2000" dirty="0"/>
              <a:t>Madde 97 (Terk)</a:t>
            </a:r>
          </a:p>
          <a:p>
            <a:pPr algn="ctr" fontAlgn="auto">
              <a:spcBef>
                <a:spcPts val="0"/>
              </a:spcBef>
              <a:spcAft>
                <a:spcPts val="0"/>
              </a:spcAft>
              <a:defRPr/>
            </a:pPr>
            <a:r>
              <a:rPr lang="tr-TR" sz="2000" dirty="0"/>
              <a:t>Madde 109 (Kişiyi hürriyetinden yoksun kılma)</a:t>
            </a:r>
          </a:p>
          <a:p>
            <a:pPr algn="ctr" fontAlgn="auto">
              <a:spcBef>
                <a:spcPts val="0"/>
              </a:spcBef>
              <a:spcAft>
                <a:spcPts val="0"/>
              </a:spcAft>
              <a:defRPr/>
            </a:pPr>
            <a:r>
              <a:rPr lang="tr-TR" sz="2000" dirty="0"/>
              <a:t>Madde 229 (Dilencilik ) </a:t>
            </a:r>
          </a:p>
          <a:p>
            <a:pPr algn="ctr" fontAlgn="auto">
              <a:spcBef>
                <a:spcPts val="0"/>
              </a:spcBef>
              <a:spcAft>
                <a:spcPts val="0"/>
              </a:spcAft>
              <a:defRPr/>
            </a:pPr>
            <a:endParaRPr lang="tr-TR" sz="2800" dirty="0"/>
          </a:p>
        </p:txBody>
      </p:sp>
      <p:sp>
        <p:nvSpPr>
          <p:cNvPr id="8" name="7 Yuvarlatılmış Dikdörtgen"/>
          <p:cNvSpPr/>
          <p:nvPr/>
        </p:nvSpPr>
        <p:spPr>
          <a:xfrm>
            <a:off x="4656138" y="2708275"/>
            <a:ext cx="3959225" cy="280828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2000" dirty="0"/>
              <a:t>Madde 232 (Kötü muamele)</a:t>
            </a:r>
          </a:p>
          <a:p>
            <a:pPr algn="ctr" fontAlgn="auto">
              <a:spcBef>
                <a:spcPts val="0"/>
              </a:spcBef>
              <a:spcAft>
                <a:spcPts val="0"/>
              </a:spcAft>
              <a:defRPr/>
            </a:pPr>
            <a:r>
              <a:rPr lang="tr-TR" sz="2000" dirty="0"/>
              <a:t>Madde 233 (Aile hukukundan kaynaklanan yükümlülüğün ihlali)</a:t>
            </a:r>
          </a:p>
          <a:p>
            <a:pPr algn="ctr" fontAlgn="auto">
              <a:spcBef>
                <a:spcPts val="0"/>
              </a:spcBef>
              <a:spcAft>
                <a:spcPts val="0"/>
              </a:spcAft>
              <a:defRPr/>
            </a:pPr>
            <a:r>
              <a:rPr lang="tr-TR" sz="2000" dirty="0"/>
              <a:t>Madde 234 (Çocuğun kaçırılması ve alıkonulması)</a:t>
            </a:r>
          </a:p>
          <a:p>
            <a:pPr algn="ctr" fontAlgn="auto">
              <a:spcBef>
                <a:spcPts val="0"/>
              </a:spcBef>
              <a:spcAft>
                <a:spcPts val="0"/>
              </a:spcAft>
              <a:defRPr/>
            </a:pPr>
            <a:r>
              <a:rPr lang="tr-TR" sz="2000" dirty="0"/>
              <a:t>Madde 257 (Görevini kötüye kullanma)</a:t>
            </a:r>
          </a:p>
        </p:txBody>
      </p:sp>
    </p:spTree>
    <p:extLst>
      <p:ext uri="{BB962C8B-B14F-4D97-AF65-F5344CB8AC3E}">
        <p14:creationId xmlns:p14="http://schemas.microsoft.com/office/powerpoint/2010/main" val="8036907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457200" y="357166"/>
          <a:ext cx="8435280" cy="602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49683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467544" y="2204864"/>
            <a:ext cx="8229600" cy="3456384"/>
          </a:xfrm>
        </p:spPr>
        <p:txBody>
          <a:bodyPr>
            <a:normAutofit fontScale="92500" lnSpcReduction="10000"/>
          </a:bodyPr>
          <a:lstStyle/>
          <a:p>
            <a:pPr eaLnBrk="1" hangingPunct="1"/>
            <a:endParaRPr lang="tr-TR" altLang="tr-TR" dirty="0" smtClean="0">
              <a:latin typeface="Times New Roman" pitchFamily="18" charset="0"/>
            </a:endParaRPr>
          </a:p>
          <a:p>
            <a:pPr marL="0" indent="0" algn="ctr" eaLnBrk="1" hangingPunct="1">
              <a:spcBef>
                <a:spcPts val="900"/>
              </a:spcBef>
              <a:buSzPct val="85000"/>
              <a:buNone/>
            </a:pPr>
            <a:r>
              <a:rPr lang="en-GB" altLang="tr-TR" b="1" dirty="0" smtClean="0">
                <a:effectLst>
                  <a:outerShdw blurRad="38100" dist="38100" dir="2700000" algn="tl">
                    <a:srgbClr val="000000">
                      <a:alpha val="43137"/>
                    </a:srgbClr>
                  </a:outerShdw>
                </a:effectLst>
              </a:rPr>
              <a:t>HER VATANDAŞ ÇOCUĞA KARŞI İŞLENMEKTE OLAN İSTİSMAR SUÇUNU BİLDİRMEKLE YÜKÜMLÜDÜR</a:t>
            </a:r>
            <a:r>
              <a:rPr lang="tr-TR" altLang="tr-TR" b="1" dirty="0" smtClean="0">
                <a:effectLst>
                  <a:outerShdw blurRad="38100" dist="38100" dir="2700000" algn="tl">
                    <a:srgbClr val="000000">
                      <a:alpha val="43137"/>
                    </a:srgbClr>
                  </a:outerShdw>
                </a:effectLst>
              </a:rPr>
              <a:t>.</a:t>
            </a:r>
            <a:r>
              <a:rPr lang="en-GB" altLang="tr-TR" b="1" dirty="0" smtClean="0">
                <a:effectLst>
                  <a:outerShdw blurRad="38100" dist="38100" dir="2700000" algn="tl">
                    <a:srgbClr val="000000">
                      <a:alpha val="43137"/>
                    </a:srgbClr>
                  </a:outerShdw>
                </a:effectLst>
              </a:rPr>
              <a:t> </a:t>
            </a:r>
            <a:endParaRPr lang="tr-TR" altLang="tr-TR" b="1" dirty="0" smtClean="0">
              <a:effectLst>
                <a:outerShdw blurRad="38100" dist="38100" dir="2700000" algn="tl">
                  <a:srgbClr val="000000">
                    <a:alpha val="43137"/>
                  </a:srgbClr>
                </a:outerShdw>
              </a:effectLst>
            </a:endParaRPr>
          </a:p>
          <a:p>
            <a:pPr marL="0" indent="0" algn="ctr" eaLnBrk="1" hangingPunct="1">
              <a:spcBef>
                <a:spcPts val="900"/>
              </a:spcBef>
              <a:buSzPct val="85000"/>
              <a:buNone/>
            </a:pPr>
            <a:endParaRPr lang="tr-TR" altLang="tr-TR" b="1" dirty="0" smtClean="0">
              <a:effectLst>
                <a:outerShdw blurRad="38100" dist="38100" dir="2700000" algn="tl">
                  <a:srgbClr val="000000">
                    <a:alpha val="43137"/>
                  </a:srgbClr>
                </a:outerShdw>
              </a:effectLst>
            </a:endParaRPr>
          </a:p>
          <a:p>
            <a:pPr marL="0" indent="0" algn="ctr">
              <a:lnSpc>
                <a:spcPct val="91000"/>
              </a:lnSpc>
              <a:buNone/>
            </a:pPr>
            <a:r>
              <a:rPr lang="tr-TR" altLang="tr-TR" dirty="0" smtClean="0">
                <a:latin typeface="Times New Roman" pitchFamily="18" charset="0"/>
              </a:rPr>
              <a:t>(1) İşlenmekte olan bir suçu yetkili makamlara bildirmeyen kişi, </a:t>
            </a:r>
            <a:r>
              <a:rPr lang="tr-TR" altLang="tr-TR" b="1" i="1" u="sng" dirty="0" smtClean="0">
                <a:latin typeface="Times New Roman" pitchFamily="18" charset="0"/>
              </a:rPr>
              <a:t>bir yıla kadar hapis cezası</a:t>
            </a:r>
            <a:r>
              <a:rPr lang="tr-TR" altLang="tr-TR" b="1" dirty="0" smtClean="0">
                <a:latin typeface="Times New Roman" pitchFamily="18" charset="0"/>
              </a:rPr>
              <a:t> </a:t>
            </a:r>
            <a:r>
              <a:rPr lang="tr-TR" altLang="tr-TR" dirty="0" smtClean="0">
                <a:latin typeface="Times New Roman" pitchFamily="18" charset="0"/>
              </a:rPr>
              <a:t>ile cezalandırılır. </a:t>
            </a:r>
          </a:p>
          <a:p>
            <a:pPr marL="0" indent="0" algn="ctr" eaLnBrk="1" hangingPunct="1">
              <a:spcBef>
                <a:spcPts val="900"/>
              </a:spcBef>
              <a:buSzPct val="85000"/>
              <a:buNone/>
            </a:pPr>
            <a:endParaRPr lang="en-GB" altLang="tr-TR" b="1" dirty="0" smtClean="0">
              <a:effectLst>
                <a:outerShdw blurRad="38100" dist="38100" dir="2700000" algn="tl">
                  <a:srgbClr val="000000">
                    <a:alpha val="43137"/>
                  </a:srgbClr>
                </a:outerShdw>
              </a:effectLst>
            </a:endParaRPr>
          </a:p>
          <a:p>
            <a:pPr eaLnBrk="1" hangingPunct="1">
              <a:spcBef>
                <a:spcPts val="900"/>
              </a:spcBef>
              <a:buFont typeface="Wingdings" pitchFamily="2" charset="2"/>
              <a:buNone/>
            </a:pPr>
            <a:endParaRPr lang="tr-TR" altLang="tr-TR" b="1" i="1" dirty="0" smtClean="0">
              <a:solidFill>
                <a:srgbClr val="CC0000"/>
              </a:solidFill>
            </a:endParaRPr>
          </a:p>
          <a:p>
            <a:pPr eaLnBrk="1" hangingPunct="1"/>
            <a:endParaRPr lang="tr-TR" altLang="tr-TR" dirty="0" smtClean="0">
              <a:latin typeface="Times New Roman" pitchFamily="18" charset="0"/>
            </a:endParaRPr>
          </a:p>
        </p:txBody>
      </p:sp>
      <p:sp>
        <p:nvSpPr>
          <p:cNvPr id="4" name="3 Yuvarlatılmış Dikdörtgen"/>
          <p:cNvSpPr/>
          <p:nvPr/>
        </p:nvSpPr>
        <p:spPr>
          <a:xfrm>
            <a:off x="571500" y="764704"/>
            <a:ext cx="7786688" cy="10801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900"/>
              </a:spcBef>
              <a:buSzPct val="85000"/>
            </a:pPr>
            <a:r>
              <a:rPr lang="en-GB" altLang="tr-TR" sz="2800" b="1" dirty="0" smtClean="0">
                <a:solidFill>
                  <a:srgbClr val="CC0000"/>
                </a:solidFill>
              </a:rPr>
              <a:t>T.C.K. MADDE 278</a:t>
            </a:r>
            <a:r>
              <a:rPr lang="tr-TR" altLang="tr-TR" sz="2800" b="1" dirty="0" smtClean="0">
                <a:solidFill>
                  <a:srgbClr val="CC0000"/>
                </a:solidFill>
              </a:rPr>
              <a:t> </a:t>
            </a:r>
          </a:p>
          <a:p>
            <a:pPr algn="ctr">
              <a:spcBef>
                <a:spcPts val="900"/>
              </a:spcBef>
              <a:buSzPct val="85000"/>
            </a:pPr>
            <a:r>
              <a:rPr lang="tr-TR" altLang="tr-TR" sz="2800" b="1" dirty="0" smtClean="0">
                <a:solidFill>
                  <a:srgbClr val="C00000"/>
                </a:solidFill>
                <a:latin typeface="Times New Roman" pitchFamily="18" charset="0"/>
              </a:rPr>
              <a:t>Suçu bildirmeme</a:t>
            </a:r>
            <a:endParaRPr lang="en-GB" altLang="tr-TR" sz="2800" b="1" dirty="0">
              <a:solidFill>
                <a:srgbClr val="CC0000"/>
              </a:solidFill>
            </a:endParaRPr>
          </a:p>
        </p:txBody>
      </p:sp>
    </p:spTree>
    <p:extLst>
      <p:ext uri="{BB962C8B-B14F-4D97-AF65-F5344CB8AC3E}">
        <p14:creationId xmlns:p14="http://schemas.microsoft.com/office/powerpoint/2010/main" val="29893219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467544" y="2204864"/>
            <a:ext cx="8229600" cy="3456384"/>
          </a:xfrm>
        </p:spPr>
        <p:txBody>
          <a:bodyPr>
            <a:normAutofit/>
          </a:bodyPr>
          <a:lstStyle/>
          <a:p>
            <a:pPr eaLnBrk="1" hangingPunct="1"/>
            <a:endParaRPr lang="tr-TR" altLang="tr-TR" sz="2800" b="1" dirty="0" smtClean="0">
              <a:latin typeface="Times New Roman" pitchFamily="18" charset="0"/>
            </a:endParaRPr>
          </a:p>
          <a:p>
            <a:pPr marL="0" indent="0" algn="ctr" eaLnBrk="1" hangingPunct="1">
              <a:spcBef>
                <a:spcPts val="900"/>
              </a:spcBef>
              <a:buSzPct val="85000"/>
              <a:buNone/>
            </a:pPr>
            <a:r>
              <a:rPr lang="tr-TR" altLang="tr-TR" sz="2800" b="1" dirty="0" smtClean="0"/>
              <a:t>Kamu adına soruşturma ve kovuşturmayı gerektiren bir suçun işlendiğini </a:t>
            </a:r>
            <a:r>
              <a:rPr lang="tr-TR" altLang="tr-TR" sz="2800" b="1" i="1" u="sng" dirty="0" smtClean="0"/>
              <a:t>göreviyle bağlantılı olarak öğrenip </a:t>
            </a:r>
            <a:r>
              <a:rPr lang="tr-TR" altLang="tr-TR" sz="2800" b="1" u="sng" dirty="0" smtClean="0"/>
              <a:t>de</a:t>
            </a:r>
            <a:r>
              <a:rPr lang="tr-TR" altLang="tr-TR" sz="2800" b="1" dirty="0" smtClean="0"/>
              <a:t> yetkili makamlara bildirimde bulunmayı ihmal eden veya bu hususta gecikme gösteren kamu görevlisi, </a:t>
            </a:r>
            <a:r>
              <a:rPr lang="tr-TR" altLang="tr-TR" sz="2800" b="1" i="1" u="sng" dirty="0" smtClean="0"/>
              <a:t>altı aydan iki yıla kadar hapis cezası </a:t>
            </a:r>
            <a:r>
              <a:rPr lang="tr-TR" altLang="tr-TR" sz="2800" b="1" dirty="0" smtClean="0"/>
              <a:t>ile cezalandırılır.</a:t>
            </a:r>
            <a:endParaRPr lang="en-GB" altLang="tr-TR" sz="2800" b="1" dirty="0" smtClean="0"/>
          </a:p>
          <a:p>
            <a:pPr eaLnBrk="1" hangingPunct="1">
              <a:spcBef>
                <a:spcPts val="900"/>
              </a:spcBef>
              <a:buFont typeface="Wingdings" pitchFamily="2" charset="2"/>
              <a:buNone/>
            </a:pPr>
            <a:endParaRPr lang="tr-TR" altLang="tr-TR" sz="2800" b="1" i="1" dirty="0" smtClean="0">
              <a:solidFill>
                <a:srgbClr val="CC0000"/>
              </a:solidFill>
            </a:endParaRPr>
          </a:p>
        </p:txBody>
      </p:sp>
      <p:sp>
        <p:nvSpPr>
          <p:cNvPr id="4" name="3 Yuvarlatılmış Dikdörtgen"/>
          <p:cNvSpPr/>
          <p:nvPr/>
        </p:nvSpPr>
        <p:spPr>
          <a:xfrm>
            <a:off x="571500" y="1052736"/>
            <a:ext cx="7786688"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900"/>
              </a:spcBef>
              <a:buSzPct val="85000"/>
            </a:pPr>
            <a:r>
              <a:rPr lang="en-GB" altLang="tr-TR" sz="2800" b="1" dirty="0">
                <a:solidFill>
                  <a:srgbClr val="CC0000"/>
                </a:solidFill>
              </a:rPr>
              <a:t>T.C.K. MADDE </a:t>
            </a:r>
            <a:r>
              <a:rPr lang="en-GB" altLang="tr-TR" sz="2800" b="1" dirty="0" smtClean="0">
                <a:solidFill>
                  <a:srgbClr val="CC0000"/>
                </a:solidFill>
              </a:rPr>
              <a:t>2</a:t>
            </a:r>
            <a:r>
              <a:rPr lang="tr-TR" altLang="tr-TR" sz="2800" b="1" dirty="0" smtClean="0">
                <a:solidFill>
                  <a:srgbClr val="CC0000"/>
                </a:solidFill>
              </a:rPr>
              <a:t>79</a:t>
            </a:r>
          </a:p>
          <a:p>
            <a:pPr algn="ctr">
              <a:spcBef>
                <a:spcPts val="900"/>
              </a:spcBef>
              <a:buSzPct val="85000"/>
            </a:pPr>
            <a:r>
              <a:rPr lang="tr-TR" altLang="tr-TR" sz="2800" b="1" dirty="0" smtClean="0">
                <a:solidFill>
                  <a:srgbClr val="CC0000"/>
                </a:solidFill>
              </a:rPr>
              <a:t>KAMU GÖREVLİSİNİN SUÇU BİLDİRMEMESİ</a:t>
            </a:r>
            <a:endParaRPr lang="en-GB" altLang="tr-TR" sz="2800" b="1" dirty="0">
              <a:solidFill>
                <a:srgbClr val="CC0000"/>
              </a:solidFill>
            </a:endParaRPr>
          </a:p>
        </p:txBody>
      </p:sp>
    </p:spTree>
    <p:extLst>
      <p:ext uri="{BB962C8B-B14F-4D97-AF65-F5344CB8AC3E}">
        <p14:creationId xmlns:p14="http://schemas.microsoft.com/office/powerpoint/2010/main" val="35757448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467544" y="357188"/>
            <a:ext cx="8280920" cy="10001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Sağlık Mesleği Mensuplarının Suçu Bildirim Yükümlülüğü</a:t>
            </a:r>
          </a:p>
        </p:txBody>
      </p:sp>
      <p:sp>
        <p:nvSpPr>
          <p:cNvPr id="6" name="5 Yuvarlatılmış Dikdörtgen"/>
          <p:cNvSpPr/>
          <p:nvPr/>
        </p:nvSpPr>
        <p:spPr>
          <a:xfrm>
            <a:off x="428625" y="1628775"/>
            <a:ext cx="8358188" cy="4464050"/>
          </a:xfrm>
          <a:prstGeom prst="roundRect">
            <a:avLst>
              <a:gd name="adj" fmla="val 307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7" name="6 Dikdörtgen"/>
          <p:cNvSpPr/>
          <p:nvPr/>
        </p:nvSpPr>
        <p:spPr>
          <a:xfrm>
            <a:off x="428624" y="1628800"/>
            <a:ext cx="8319839" cy="496751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10000"/>
              </a:lnSpc>
              <a:defRPr/>
            </a:pPr>
            <a:r>
              <a:rPr lang="tr-TR" sz="2400" b="1" dirty="0"/>
              <a:t>TCK  Madde 280 </a:t>
            </a:r>
          </a:p>
          <a:p>
            <a:pPr>
              <a:lnSpc>
                <a:spcPct val="110000"/>
              </a:lnSpc>
              <a:defRPr/>
            </a:pPr>
            <a:r>
              <a:rPr lang="tr-TR" sz="2400" dirty="0"/>
              <a:t>	</a:t>
            </a:r>
            <a:endParaRPr lang="tr-TR" sz="2400" dirty="0" smtClean="0"/>
          </a:p>
          <a:p>
            <a:pPr algn="just">
              <a:lnSpc>
                <a:spcPct val="110000"/>
              </a:lnSpc>
              <a:defRPr/>
            </a:pPr>
            <a:r>
              <a:rPr lang="tr-TR" sz="2400" dirty="0"/>
              <a:t>	</a:t>
            </a:r>
            <a:r>
              <a:rPr lang="tr-TR" sz="2400" dirty="0" smtClean="0"/>
              <a:t>(</a:t>
            </a:r>
            <a:r>
              <a:rPr lang="tr-TR" sz="2400" dirty="0"/>
              <a:t>1) Görevini yaptığı sırada bir </a:t>
            </a:r>
            <a:r>
              <a:rPr lang="tr-TR" sz="2400" u="sng" dirty="0"/>
              <a:t>suçun işlendiği yönünde bir belirti ile karşılaşmasına rağmen</a:t>
            </a:r>
            <a:r>
              <a:rPr lang="tr-TR" sz="2400" dirty="0"/>
              <a:t>, durumu yetkili makamlara bildirmeyen veya bu hususta gecikme gösteren sağlık mesleği mensubu, bir yıla kadar hapis cezası ile cezalandırılır. </a:t>
            </a:r>
          </a:p>
          <a:p>
            <a:pPr algn="just">
              <a:lnSpc>
                <a:spcPct val="110000"/>
              </a:lnSpc>
              <a:defRPr/>
            </a:pPr>
            <a:endParaRPr lang="tr-TR" sz="2400" dirty="0"/>
          </a:p>
          <a:p>
            <a:pPr algn="just">
              <a:lnSpc>
                <a:spcPct val="110000"/>
              </a:lnSpc>
              <a:defRPr/>
            </a:pPr>
            <a:r>
              <a:rPr lang="tr-TR" sz="2400" dirty="0"/>
              <a:t>	(2) Sağlık mesleği mensubu deyiminden tabip, diş tabibi, eczacı, ebe, hemşire ve sağlık hizmeti veren diğer kişiler anlaşılır.</a:t>
            </a:r>
          </a:p>
          <a:p>
            <a:pPr algn="just">
              <a:lnSpc>
                <a:spcPct val="110000"/>
              </a:lnSpc>
              <a:defRPr/>
            </a:pPr>
            <a:endParaRPr lang="tr-TR" sz="2400" dirty="0"/>
          </a:p>
          <a:p>
            <a:pPr>
              <a:lnSpc>
                <a:spcPct val="110000"/>
              </a:lnSpc>
              <a:defRPr/>
            </a:pPr>
            <a:endParaRPr lang="tr-TR" sz="2400" dirty="0"/>
          </a:p>
          <a:p>
            <a:pPr>
              <a:lnSpc>
                <a:spcPct val="110000"/>
              </a:lnSpc>
              <a:defRPr/>
            </a:pPr>
            <a:r>
              <a:rPr lang="tr-TR" sz="2400" dirty="0"/>
              <a:t> </a:t>
            </a:r>
          </a:p>
        </p:txBody>
      </p:sp>
    </p:spTree>
    <p:extLst>
      <p:ext uri="{BB962C8B-B14F-4D97-AF65-F5344CB8AC3E}">
        <p14:creationId xmlns:p14="http://schemas.microsoft.com/office/powerpoint/2010/main" val="41975540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endParaRPr lang="tr-TR" smtClean="0"/>
          </a:p>
        </p:txBody>
      </p:sp>
      <p:sp>
        <p:nvSpPr>
          <p:cNvPr id="18435" name="2 İçerik Yer Tutucusu"/>
          <p:cNvSpPr>
            <a:spLocks noGrp="1"/>
          </p:cNvSpPr>
          <p:nvPr>
            <p:ph idx="1"/>
          </p:nvPr>
        </p:nvSpPr>
        <p:spPr/>
        <p:txBody>
          <a:bodyPr/>
          <a:lstStyle/>
          <a:p>
            <a:pPr eaLnBrk="1" hangingPunct="1">
              <a:buFont typeface="Wingdings" pitchFamily="2" charset="2"/>
              <a:buChar char="§"/>
            </a:pPr>
            <a:endParaRPr lang="tr-TR" sz="2400" dirty="0" smtClean="0">
              <a:solidFill>
                <a:schemeClr val="tx2"/>
              </a:solidFill>
            </a:endParaRPr>
          </a:p>
          <a:p>
            <a:pPr algn="ctr" eaLnBrk="1" hangingPunct="1">
              <a:lnSpc>
                <a:spcPct val="80000"/>
              </a:lnSpc>
              <a:buFont typeface="Arial" pitchFamily="34" charset="0"/>
              <a:buNone/>
            </a:pPr>
            <a:r>
              <a:rPr lang="tr-TR" sz="2400" b="1" dirty="0" smtClean="0"/>
              <a:t>TCK Madde 98 </a:t>
            </a:r>
          </a:p>
          <a:p>
            <a:pPr eaLnBrk="1" hangingPunct="1">
              <a:lnSpc>
                <a:spcPct val="80000"/>
              </a:lnSpc>
              <a:buFont typeface="Arial" pitchFamily="34" charset="0"/>
              <a:buNone/>
            </a:pPr>
            <a:endParaRPr lang="tr-TR" sz="2400" dirty="0" smtClean="0"/>
          </a:p>
          <a:p>
            <a:pPr eaLnBrk="1" hangingPunct="1">
              <a:lnSpc>
                <a:spcPct val="80000"/>
              </a:lnSpc>
              <a:buFont typeface="Arial" pitchFamily="34" charset="0"/>
              <a:buNone/>
            </a:pPr>
            <a:r>
              <a:rPr lang="tr-TR" sz="2400" dirty="0" smtClean="0"/>
              <a:t>(1) Yaşı, hastalığı veya yaralanması dolayısıyla ya da başka herhangi bir nedenle kendini idare edemeyecek durumda olan kimseye hâl ve koşulların elverdiği ölçüde yardım etmeyen ya da durumu derhâl ilgili makamlara bildirmeyen kişi, bir yıla kadar hapis veya adlî para cezası ile cezalandırılır. </a:t>
            </a:r>
          </a:p>
          <a:p>
            <a:pPr eaLnBrk="1" hangingPunct="1">
              <a:lnSpc>
                <a:spcPct val="80000"/>
              </a:lnSpc>
              <a:buFont typeface="Arial" pitchFamily="34" charset="0"/>
              <a:buNone/>
            </a:pPr>
            <a:endParaRPr lang="tr-TR" sz="2400" dirty="0" smtClean="0"/>
          </a:p>
          <a:p>
            <a:pPr eaLnBrk="1" hangingPunct="1">
              <a:lnSpc>
                <a:spcPct val="80000"/>
              </a:lnSpc>
              <a:buFont typeface="Arial" pitchFamily="34" charset="0"/>
              <a:buNone/>
            </a:pPr>
            <a:r>
              <a:rPr lang="tr-TR" sz="2400" dirty="0" smtClean="0"/>
              <a:t>(2) Yardım veya bildirim yükümlülüğünün yerine getirilmemesi dolayısıyla kişinin ölmesi durumunda, bir yıldan üç yıla kadar hapis cezasına hükmolunur. </a:t>
            </a:r>
          </a:p>
          <a:p>
            <a:pPr eaLnBrk="1" hangingPunct="1">
              <a:buFont typeface="Wingdings" pitchFamily="2" charset="2"/>
              <a:buChar char="§"/>
            </a:pPr>
            <a:endParaRPr lang="tr-TR" sz="2400" dirty="0" smtClean="0">
              <a:solidFill>
                <a:schemeClr val="tx2"/>
              </a:solidFill>
            </a:endParaRPr>
          </a:p>
          <a:p>
            <a:pPr>
              <a:buFont typeface="Arial" pitchFamily="34" charset="0"/>
              <a:buNone/>
            </a:pPr>
            <a:endParaRPr lang="tr-TR" dirty="0" smtClean="0"/>
          </a:p>
        </p:txBody>
      </p:sp>
      <p:sp>
        <p:nvSpPr>
          <p:cNvPr id="4" name="3 Yuvarlatılmış Dikdörtgen"/>
          <p:cNvSpPr/>
          <p:nvPr/>
        </p:nvSpPr>
        <p:spPr>
          <a:xfrm>
            <a:off x="571500" y="357188"/>
            <a:ext cx="7786688"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tx2"/>
                </a:solidFill>
              </a:rPr>
              <a:t>Korunma  Gereksinimi Bildirim Yükümlülüğü</a:t>
            </a:r>
          </a:p>
        </p:txBody>
      </p:sp>
      <p:sp>
        <p:nvSpPr>
          <p:cNvPr id="5" name="4 Yuvarlatılmış Dikdörtgen"/>
          <p:cNvSpPr/>
          <p:nvPr/>
        </p:nvSpPr>
        <p:spPr>
          <a:xfrm>
            <a:off x="357188" y="1571625"/>
            <a:ext cx="8358187" cy="4357688"/>
          </a:xfrm>
          <a:prstGeom prst="roundRect">
            <a:avLst>
              <a:gd name="adj" fmla="val 137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Tree>
    <p:extLst>
      <p:ext uri="{BB962C8B-B14F-4D97-AF65-F5344CB8AC3E}">
        <p14:creationId xmlns:p14="http://schemas.microsoft.com/office/powerpoint/2010/main" val="1496217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36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Cinsel İhmal Nedir?</a:t>
            </a:r>
            <a:endPar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395536" y="1484784"/>
            <a:ext cx="4824536" cy="432048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chemeClr val="tx1"/>
                </a:solidFill>
              </a:rPr>
              <a:t>Çocuğa verilmesi gereken cinsel eğitimin verilmemesi ise cinsel ihmal olarak nitelendirilmektedir.</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8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400" y="1728364"/>
            <a:ext cx="3315072" cy="378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6859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p:txBody>
          <a:bodyPr/>
          <a:lstStyle/>
          <a:p>
            <a:endParaRPr lang="tr-TR" smtClean="0"/>
          </a:p>
        </p:txBody>
      </p:sp>
      <p:sp>
        <p:nvSpPr>
          <p:cNvPr id="19459" name="2 İçerik Yer Tutucusu"/>
          <p:cNvSpPr>
            <a:spLocks noGrp="1"/>
          </p:cNvSpPr>
          <p:nvPr>
            <p:ph idx="1"/>
          </p:nvPr>
        </p:nvSpPr>
        <p:spPr/>
        <p:txBody>
          <a:bodyPr>
            <a:normAutofit lnSpcReduction="10000"/>
          </a:bodyPr>
          <a:lstStyle/>
          <a:p>
            <a:pPr eaLnBrk="1" hangingPunct="1">
              <a:buFont typeface="Wingdings" pitchFamily="2" charset="2"/>
              <a:buChar char="§"/>
            </a:pPr>
            <a:endParaRPr lang="tr-TR" sz="2400" dirty="0" smtClean="0">
              <a:solidFill>
                <a:schemeClr val="tx2"/>
              </a:solidFill>
            </a:endParaRPr>
          </a:p>
          <a:p>
            <a:pPr algn="ctr" eaLnBrk="1" hangingPunct="1">
              <a:lnSpc>
                <a:spcPct val="80000"/>
              </a:lnSpc>
              <a:buFont typeface="Arial" pitchFamily="34" charset="0"/>
              <a:buNone/>
            </a:pPr>
            <a:r>
              <a:rPr lang="tr-TR" sz="2400" b="1" dirty="0" smtClean="0"/>
              <a:t>2828 Sayılı Sosyal Hizmetler Ve Çocuk Esirgeme Kurumu Kanunu- Madde 21 </a:t>
            </a:r>
            <a:r>
              <a:rPr lang="tr-TR" sz="2400" dirty="0" smtClean="0"/>
              <a:t> </a:t>
            </a:r>
          </a:p>
          <a:p>
            <a:pPr eaLnBrk="1" hangingPunct="1">
              <a:lnSpc>
                <a:spcPct val="80000"/>
              </a:lnSpc>
              <a:buFont typeface="Arial" pitchFamily="34" charset="0"/>
              <a:buNone/>
            </a:pPr>
            <a:endParaRPr lang="tr-TR" sz="2400" dirty="0" smtClean="0"/>
          </a:p>
          <a:p>
            <a:pPr algn="just" eaLnBrk="1" hangingPunct="1">
              <a:buFont typeface="Arial" pitchFamily="34" charset="0"/>
              <a:buNone/>
            </a:pPr>
            <a:r>
              <a:rPr lang="tr-TR" sz="2400" dirty="0" smtClean="0"/>
              <a:t>		Kurum, korunmaya, bakıma, yardıma muhtaç aile, çocuk, sakat ve yaşlılar ile sosyal hizmetlere muhtaç diğer kişileri tespit ve incelemekle görevlidir.</a:t>
            </a:r>
          </a:p>
          <a:p>
            <a:pPr algn="just" eaLnBrk="1" hangingPunct="1">
              <a:buFont typeface="Arial" pitchFamily="34" charset="0"/>
              <a:buNone/>
            </a:pPr>
            <a:r>
              <a:rPr lang="tr-TR" sz="2400" dirty="0" smtClean="0"/>
              <a:t>		Bu kişilerin Kuruma duyurulmasında ve incelemeye ilişkin olarak Kurum ile işbirliğinde bulunulmasında mahalli mülki amirler, sağlık kuruluşları ve köy muhtarları ile genel kolluk kuvvetleri ve belediye zabıta memurları yükümlüdürler.</a:t>
            </a:r>
            <a:br>
              <a:rPr lang="tr-TR" sz="2400" dirty="0" smtClean="0"/>
            </a:br>
            <a:endParaRPr lang="tr-TR" sz="2400" dirty="0" smtClean="0">
              <a:solidFill>
                <a:schemeClr val="tx2"/>
              </a:solidFill>
            </a:endParaRPr>
          </a:p>
          <a:p>
            <a:pPr>
              <a:buFont typeface="Arial" pitchFamily="34" charset="0"/>
              <a:buNone/>
            </a:pPr>
            <a:endParaRPr lang="tr-TR" dirty="0" smtClean="0"/>
          </a:p>
        </p:txBody>
      </p:sp>
      <p:sp>
        <p:nvSpPr>
          <p:cNvPr id="4" name="3 Yuvarlatılmış Dikdörtgen"/>
          <p:cNvSpPr/>
          <p:nvPr/>
        </p:nvSpPr>
        <p:spPr>
          <a:xfrm>
            <a:off x="571500" y="357188"/>
            <a:ext cx="7786688"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tx2"/>
                </a:solidFill>
              </a:rPr>
              <a:t>Korunma  Gereksinimi Bildirim Yükümlülüğü</a:t>
            </a:r>
          </a:p>
        </p:txBody>
      </p:sp>
      <p:sp>
        <p:nvSpPr>
          <p:cNvPr id="5" name="4 Yuvarlatılmış Dikdörtgen"/>
          <p:cNvSpPr/>
          <p:nvPr/>
        </p:nvSpPr>
        <p:spPr>
          <a:xfrm>
            <a:off x="357188" y="1571625"/>
            <a:ext cx="8358187" cy="4665663"/>
          </a:xfrm>
          <a:prstGeom prst="roundRect">
            <a:avLst>
              <a:gd name="adj" fmla="val 137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Tree>
    <p:extLst>
      <p:ext uri="{BB962C8B-B14F-4D97-AF65-F5344CB8AC3E}">
        <p14:creationId xmlns:p14="http://schemas.microsoft.com/office/powerpoint/2010/main" val="18532446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lstStyle/>
          <a:p>
            <a:endParaRPr lang="tr-TR" smtClean="0"/>
          </a:p>
        </p:txBody>
      </p:sp>
      <p:sp>
        <p:nvSpPr>
          <p:cNvPr id="20483" name="2 İçerik Yer Tutucusu"/>
          <p:cNvSpPr>
            <a:spLocks noGrp="1"/>
          </p:cNvSpPr>
          <p:nvPr>
            <p:ph idx="1"/>
          </p:nvPr>
        </p:nvSpPr>
        <p:spPr>
          <a:xfrm>
            <a:off x="457200" y="2636912"/>
            <a:ext cx="8229600" cy="3489251"/>
          </a:xfrm>
        </p:spPr>
        <p:txBody>
          <a:bodyPr>
            <a:normAutofit fontScale="92500" lnSpcReduction="10000"/>
          </a:bodyPr>
          <a:lstStyle/>
          <a:p>
            <a:pPr eaLnBrk="1" hangingPunct="1">
              <a:buFont typeface="Wingdings" pitchFamily="2" charset="2"/>
              <a:buChar char="§"/>
            </a:pPr>
            <a:endParaRPr lang="tr-TR" sz="2400" dirty="0" smtClean="0">
              <a:solidFill>
                <a:schemeClr val="tx2"/>
              </a:solidFill>
            </a:endParaRPr>
          </a:p>
          <a:p>
            <a:pPr marL="457200" indent="-457200">
              <a:buFont typeface="Arial" pitchFamily="34" charset="0"/>
              <a:buAutoNum type="arabicParenBoth"/>
            </a:pPr>
            <a:r>
              <a:rPr lang="tr-TR" sz="2400" dirty="0" smtClean="0"/>
              <a:t>Adlî ve idarî merciler, kolluk görevlileri, sağlık ve eğitim kuruluşları, sivil toplum kuruluşları, korunma ihtiyacı olan çocuğu Aile ve Sosyal Politikalar İl/İlçe Müdürlüğüne bildirmekle yükümlüdür. Çocuk ile çocuğun bakımından sorumlu kimseler çocuğun korunma altına alınması amacıyla Sosyal Hizmetler ve Çocuk Esirgeme Kurumuna başvurabilir.</a:t>
            </a:r>
          </a:p>
          <a:p>
            <a:pPr marL="0" indent="0">
              <a:buNone/>
            </a:pPr>
            <a:endParaRPr lang="tr-TR" sz="2400" dirty="0" smtClean="0"/>
          </a:p>
          <a:p>
            <a:pPr>
              <a:buFont typeface="Arial" pitchFamily="34" charset="0"/>
              <a:buNone/>
            </a:pPr>
            <a:r>
              <a:rPr lang="tr-TR" sz="2400" dirty="0" smtClean="0"/>
              <a:t>(2) Sosyal Hizmetler ve Çocuk Esirgeme Kurumu kendisine bildirilen olaylarla ilgili olarak gerekli araştırmayı derhâl yapar.</a:t>
            </a:r>
          </a:p>
          <a:p>
            <a:pPr eaLnBrk="1" hangingPunct="1">
              <a:lnSpc>
                <a:spcPct val="80000"/>
              </a:lnSpc>
              <a:buFont typeface="Arial" pitchFamily="34" charset="0"/>
              <a:buNone/>
            </a:pPr>
            <a:endParaRPr lang="tr-TR" sz="2400" dirty="0" smtClean="0">
              <a:solidFill>
                <a:schemeClr val="tx2"/>
              </a:solidFill>
            </a:endParaRPr>
          </a:p>
          <a:p>
            <a:pPr>
              <a:buFont typeface="Arial" pitchFamily="34" charset="0"/>
              <a:buNone/>
            </a:pPr>
            <a:endParaRPr lang="tr-TR" dirty="0" smtClean="0"/>
          </a:p>
        </p:txBody>
      </p:sp>
      <p:sp>
        <p:nvSpPr>
          <p:cNvPr id="4" name="3 Yuvarlatılmış Dikdörtgen"/>
          <p:cNvSpPr/>
          <p:nvPr/>
        </p:nvSpPr>
        <p:spPr>
          <a:xfrm>
            <a:off x="571500" y="357188"/>
            <a:ext cx="7786688"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tx2"/>
                </a:solidFill>
              </a:rPr>
              <a:t>Korunma  Gereksinimi Bildirim Yükümlülüğü</a:t>
            </a:r>
          </a:p>
        </p:txBody>
      </p:sp>
      <p:sp>
        <p:nvSpPr>
          <p:cNvPr id="5" name="4 Yuvarlatılmış Dikdörtgen"/>
          <p:cNvSpPr/>
          <p:nvPr/>
        </p:nvSpPr>
        <p:spPr>
          <a:xfrm>
            <a:off x="357188" y="2780928"/>
            <a:ext cx="8358187" cy="3456384"/>
          </a:xfrm>
          <a:prstGeom prst="roundRect">
            <a:avLst>
              <a:gd name="adj" fmla="val 137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6" name="3 Yuvarlatılmış Dikdörtgen"/>
          <p:cNvSpPr/>
          <p:nvPr/>
        </p:nvSpPr>
        <p:spPr>
          <a:xfrm>
            <a:off x="1979712" y="1583702"/>
            <a:ext cx="5256584"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pPr>
            <a:r>
              <a:rPr lang="tr-TR" sz="2400" b="1" dirty="0">
                <a:solidFill>
                  <a:srgbClr val="C00000"/>
                </a:solidFill>
              </a:rPr>
              <a:t>Çocuk Koruma Kanunu– Madde 6</a:t>
            </a:r>
          </a:p>
        </p:txBody>
      </p:sp>
    </p:spTree>
    <p:extLst>
      <p:ext uri="{BB962C8B-B14F-4D97-AF65-F5344CB8AC3E}">
        <p14:creationId xmlns:p14="http://schemas.microsoft.com/office/powerpoint/2010/main" val="6570405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467544" y="2204864"/>
            <a:ext cx="8229600" cy="3456384"/>
          </a:xfrm>
        </p:spPr>
        <p:txBody>
          <a:bodyPr>
            <a:normAutofit/>
          </a:bodyPr>
          <a:lstStyle/>
          <a:p>
            <a:pPr eaLnBrk="1" hangingPunct="1"/>
            <a:endParaRPr lang="tr-TR" altLang="tr-TR" sz="2800" b="1" dirty="0" smtClean="0">
              <a:latin typeface="Times New Roman" pitchFamily="18" charset="0"/>
            </a:endParaRPr>
          </a:p>
          <a:p>
            <a:pPr marL="0" indent="0" algn="ctr" eaLnBrk="1" hangingPunct="1">
              <a:spcBef>
                <a:spcPts val="900"/>
              </a:spcBef>
              <a:buSzPct val="85000"/>
              <a:buNone/>
            </a:pPr>
            <a:r>
              <a:rPr lang="tr-TR" altLang="tr-TR" sz="2800" b="1" dirty="0" smtClean="0"/>
              <a:t>KANUNDA AYRICA SUÇ OLARAK TANIMLANAN HALLER DIŞINDA, GÖREVLERİNİN GEREKLERİNİ YAPMAKTA İHMAL VEYA GECİKME GÖSTEREREK, KİŞİLERİN MAĞDURİYETİNE VEYA KAMUNUN ZARARINA NEDEN OLAN KAMU GÖREVLİSİ, ALTI AYDAN İKİ YILA KADAR HAPİS CEZASI İLE CEZALANDIRILIR</a:t>
            </a:r>
            <a:endParaRPr lang="en-GB" altLang="tr-TR" sz="2800" b="1" dirty="0" smtClean="0"/>
          </a:p>
          <a:p>
            <a:pPr eaLnBrk="1" hangingPunct="1">
              <a:spcBef>
                <a:spcPts val="900"/>
              </a:spcBef>
              <a:buFont typeface="Wingdings" pitchFamily="2" charset="2"/>
              <a:buNone/>
            </a:pPr>
            <a:endParaRPr lang="tr-TR" altLang="tr-TR" sz="2800" b="1" i="1" dirty="0" smtClean="0">
              <a:solidFill>
                <a:srgbClr val="CC0000"/>
              </a:solidFill>
            </a:endParaRPr>
          </a:p>
          <a:p>
            <a:pPr eaLnBrk="1" hangingPunct="1"/>
            <a:endParaRPr lang="tr-TR" altLang="tr-TR" sz="2800" b="1" dirty="0" smtClean="0">
              <a:latin typeface="Times New Roman" pitchFamily="18" charset="0"/>
            </a:endParaRPr>
          </a:p>
        </p:txBody>
      </p:sp>
      <p:sp>
        <p:nvSpPr>
          <p:cNvPr id="4" name="3 Yuvarlatılmış Dikdörtgen"/>
          <p:cNvSpPr/>
          <p:nvPr/>
        </p:nvSpPr>
        <p:spPr>
          <a:xfrm>
            <a:off x="571500" y="1052736"/>
            <a:ext cx="7786688"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900"/>
              </a:spcBef>
              <a:buSzPct val="85000"/>
            </a:pPr>
            <a:r>
              <a:rPr lang="en-GB" altLang="tr-TR" sz="2800" b="1" dirty="0">
                <a:solidFill>
                  <a:srgbClr val="CC0000"/>
                </a:solidFill>
              </a:rPr>
              <a:t>T.C.K. MADDE </a:t>
            </a:r>
            <a:r>
              <a:rPr lang="en-GB" altLang="tr-TR" sz="2800" b="1" dirty="0" smtClean="0">
                <a:solidFill>
                  <a:srgbClr val="CC0000"/>
                </a:solidFill>
              </a:rPr>
              <a:t>2</a:t>
            </a:r>
            <a:r>
              <a:rPr lang="tr-TR" altLang="tr-TR" sz="2800" b="1" dirty="0" smtClean="0">
                <a:solidFill>
                  <a:srgbClr val="CC0000"/>
                </a:solidFill>
              </a:rPr>
              <a:t>57</a:t>
            </a:r>
          </a:p>
          <a:p>
            <a:pPr algn="ctr">
              <a:spcBef>
                <a:spcPts val="900"/>
              </a:spcBef>
              <a:buSzPct val="85000"/>
            </a:pPr>
            <a:r>
              <a:rPr lang="tr-TR" altLang="tr-TR" sz="2800" b="1" dirty="0" smtClean="0">
                <a:solidFill>
                  <a:srgbClr val="CC0000"/>
                </a:solidFill>
              </a:rPr>
              <a:t>GÖREVİ KÖTÜYE KULLANMA</a:t>
            </a:r>
            <a:endParaRPr lang="en-GB" altLang="tr-TR" sz="2800" b="1" dirty="0">
              <a:solidFill>
                <a:srgbClr val="CC0000"/>
              </a:solidFill>
            </a:endParaRPr>
          </a:p>
        </p:txBody>
      </p:sp>
    </p:spTree>
    <p:extLst>
      <p:ext uri="{BB962C8B-B14F-4D97-AF65-F5344CB8AC3E}">
        <p14:creationId xmlns:p14="http://schemas.microsoft.com/office/powerpoint/2010/main" val="26602643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9552" y="2029814"/>
            <a:ext cx="8136904" cy="180020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a:t>
            </a: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stismar </a:t>
            </a: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ve ihmal olgularında bildirim nereye ve nasıl yapılacak? </a:t>
            </a:r>
            <a:endParaRPr lang="tr-TR" sz="3600" dirty="0"/>
          </a:p>
        </p:txBody>
      </p:sp>
    </p:spTree>
    <p:extLst>
      <p:ext uri="{BB962C8B-B14F-4D97-AF65-F5344CB8AC3E}">
        <p14:creationId xmlns:p14="http://schemas.microsoft.com/office/powerpoint/2010/main" val="17415955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p:txBody>
          <a:bodyPr/>
          <a:lstStyle/>
          <a:p>
            <a:endParaRPr lang="tr-TR" smtClean="0"/>
          </a:p>
        </p:txBody>
      </p:sp>
      <p:sp>
        <p:nvSpPr>
          <p:cNvPr id="17411" name="2 İçerik Yer Tutucusu"/>
          <p:cNvSpPr>
            <a:spLocks noGrp="1"/>
          </p:cNvSpPr>
          <p:nvPr>
            <p:ph idx="1"/>
          </p:nvPr>
        </p:nvSpPr>
        <p:spPr>
          <a:prstGeom prst="homePlate">
            <a:avLst>
              <a:gd name="adj" fmla="val 50004"/>
            </a:avLst>
          </a:prstGeom>
        </p:spPr>
        <p:txBody>
          <a:bodyPr/>
          <a:lstStyle/>
          <a:p>
            <a:pPr eaLnBrk="1" hangingPunct="1">
              <a:buFont typeface="Wingdings" pitchFamily="2" charset="2"/>
              <a:buChar char="§"/>
            </a:pPr>
            <a:endParaRPr lang="tr-TR" sz="2400" smtClean="0">
              <a:solidFill>
                <a:schemeClr val="tx2"/>
              </a:solidFill>
            </a:endParaRPr>
          </a:p>
          <a:p>
            <a:pPr eaLnBrk="1" hangingPunct="1">
              <a:buFont typeface="Wingdings" pitchFamily="2" charset="2"/>
              <a:buChar char="§"/>
            </a:pPr>
            <a:r>
              <a:rPr lang="tr-TR" sz="2400" smtClean="0">
                <a:solidFill>
                  <a:schemeClr val="tx2"/>
                </a:solidFill>
              </a:rPr>
              <a:t>Adli ve idari merciler</a:t>
            </a:r>
          </a:p>
          <a:p>
            <a:pPr eaLnBrk="1" hangingPunct="1">
              <a:buFont typeface="Arial" pitchFamily="34" charset="0"/>
              <a:buNone/>
            </a:pPr>
            <a:endParaRPr lang="tr-TR" sz="2400" smtClean="0">
              <a:solidFill>
                <a:schemeClr val="tx2"/>
              </a:solidFill>
            </a:endParaRPr>
          </a:p>
          <a:p>
            <a:pPr eaLnBrk="1" hangingPunct="1">
              <a:buFont typeface="Wingdings" pitchFamily="2" charset="2"/>
              <a:buChar char="§"/>
            </a:pPr>
            <a:r>
              <a:rPr lang="tr-TR" sz="2400" smtClean="0">
                <a:solidFill>
                  <a:schemeClr val="tx2"/>
                </a:solidFill>
              </a:rPr>
              <a:t>Kolluk görevlileri</a:t>
            </a:r>
          </a:p>
          <a:p>
            <a:pPr eaLnBrk="1" hangingPunct="1">
              <a:buFont typeface="Arial" pitchFamily="34" charset="0"/>
              <a:buNone/>
            </a:pPr>
            <a:endParaRPr lang="tr-TR" sz="2400" smtClean="0">
              <a:solidFill>
                <a:schemeClr val="tx2"/>
              </a:solidFill>
            </a:endParaRPr>
          </a:p>
          <a:p>
            <a:pPr eaLnBrk="1" hangingPunct="1">
              <a:buFont typeface="Wingdings" pitchFamily="2" charset="2"/>
              <a:buChar char="§"/>
            </a:pPr>
            <a:r>
              <a:rPr lang="tr-TR" sz="2400" smtClean="0">
                <a:solidFill>
                  <a:schemeClr val="tx2"/>
                </a:solidFill>
              </a:rPr>
              <a:t>Sağlık ve eğitim kuruluşları</a:t>
            </a:r>
          </a:p>
          <a:p>
            <a:pPr eaLnBrk="1" hangingPunct="1">
              <a:buFont typeface="Arial" pitchFamily="34" charset="0"/>
              <a:buNone/>
            </a:pPr>
            <a:endParaRPr lang="tr-TR" sz="2400" smtClean="0">
              <a:solidFill>
                <a:schemeClr val="tx2"/>
              </a:solidFill>
            </a:endParaRPr>
          </a:p>
          <a:p>
            <a:pPr eaLnBrk="1" hangingPunct="1">
              <a:buFont typeface="Wingdings" pitchFamily="2" charset="2"/>
              <a:buChar char="§"/>
            </a:pPr>
            <a:r>
              <a:rPr lang="tr-TR" sz="2400" smtClean="0">
                <a:solidFill>
                  <a:schemeClr val="tx2"/>
                </a:solidFill>
              </a:rPr>
              <a:t>Sivil toplum kuruluşları </a:t>
            </a:r>
          </a:p>
        </p:txBody>
      </p:sp>
      <p:sp>
        <p:nvSpPr>
          <p:cNvPr id="4" name="3 Yuvarlatılmış Dikdörtgen"/>
          <p:cNvSpPr/>
          <p:nvPr/>
        </p:nvSpPr>
        <p:spPr>
          <a:xfrm>
            <a:off x="571500" y="357188"/>
            <a:ext cx="7786688"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tx2"/>
                </a:solidFill>
              </a:rPr>
              <a:t>Korunma  Gereksinimi Bildirim Yükümlülüğü</a:t>
            </a:r>
          </a:p>
        </p:txBody>
      </p:sp>
      <p:sp>
        <p:nvSpPr>
          <p:cNvPr id="5" name="4 Beşgen"/>
          <p:cNvSpPr/>
          <p:nvPr/>
        </p:nvSpPr>
        <p:spPr>
          <a:xfrm>
            <a:off x="357188" y="1571625"/>
            <a:ext cx="3998912" cy="4357688"/>
          </a:xfrm>
          <a:prstGeom prst="homePlate">
            <a:avLst>
              <a:gd name="adj" fmla="val 183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6" name="2 İçerik Yer Tutucusu"/>
          <p:cNvSpPr txBox="1">
            <a:spLocks/>
          </p:cNvSpPr>
          <p:nvPr/>
        </p:nvSpPr>
        <p:spPr bwMode="auto">
          <a:xfrm>
            <a:off x="4860032" y="2492896"/>
            <a:ext cx="3744416" cy="252028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342900" indent="-342900">
              <a:spcBef>
                <a:spcPct val="20000"/>
              </a:spcBef>
              <a:buFont typeface="Wingdings" pitchFamily="2" charset="2"/>
              <a:buChar char="§"/>
              <a:defRPr/>
            </a:pPr>
            <a:r>
              <a:rPr lang="tr-TR" sz="2400" dirty="0">
                <a:solidFill>
                  <a:schemeClr val="tx2"/>
                </a:solidFill>
              </a:rPr>
              <a:t>Korunma ihtiyacı olan çocuğu </a:t>
            </a:r>
            <a:r>
              <a:rPr lang="tr-TR" sz="2400" b="1" dirty="0">
                <a:solidFill>
                  <a:schemeClr val="tx2"/>
                </a:solidFill>
              </a:rPr>
              <a:t>Sosyal Hizmetler ve Çocuk Esirgeme Kurumuna (SHÇEK) </a:t>
            </a:r>
            <a:r>
              <a:rPr lang="tr-TR" sz="2400" dirty="0">
                <a:solidFill>
                  <a:schemeClr val="tx2"/>
                </a:solidFill>
              </a:rPr>
              <a:t>bildirmekle yükümlüdür. </a:t>
            </a:r>
          </a:p>
          <a:p>
            <a:pPr marL="342900" indent="-342900" eaLnBrk="0" hangingPunct="0">
              <a:spcBef>
                <a:spcPct val="20000"/>
              </a:spcBef>
              <a:buFont typeface="Arial" pitchFamily="34" charset="0"/>
              <a:buNone/>
              <a:defRPr/>
            </a:pPr>
            <a:endParaRPr lang="tr-TR" sz="3200" dirty="0">
              <a:solidFill>
                <a:schemeClr val="tx1"/>
              </a:solidFill>
            </a:endParaRPr>
          </a:p>
        </p:txBody>
      </p:sp>
    </p:spTree>
    <p:extLst>
      <p:ext uri="{BB962C8B-B14F-4D97-AF65-F5344CB8AC3E}">
        <p14:creationId xmlns:p14="http://schemas.microsoft.com/office/powerpoint/2010/main" val="30704004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p:txBody>
          <a:bodyPr/>
          <a:lstStyle/>
          <a:p>
            <a:endParaRPr lang="tr-TR" smtClean="0"/>
          </a:p>
        </p:txBody>
      </p:sp>
      <p:sp>
        <p:nvSpPr>
          <p:cNvPr id="17411" name="2 İçerik Yer Tutucusu"/>
          <p:cNvSpPr>
            <a:spLocks noGrp="1"/>
          </p:cNvSpPr>
          <p:nvPr>
            <p:ph idx="1"/>
          </p:nvPr>
        </p:nvSpPr>
        <p:spPr>
          <a:prstGeom prst="homePlate">
            <a:avLst>
              <a:gd name="adj" fmla="val 50004"/>
            </a:avLst>
          </a:prstGeom>
        </p:spPr>
        <p:txBody>
          <a:bodyPr/>
          <a:lstStyle/>
          <a:p>
            <a:pPr eaLnBrk="1" hangingPunct="1">
              <a:buFont typeface="Wingdings" pitchFamily="2" charset="2"/>
              <a:buChar char="§"/>
            </a:pPr>
            <a:endParaRPr lang="tr-TR" sz="2400" dirty="0" smtClean="0">
              <a:solidFill>
                <a:schemeClr val="tx2"/>
              </a:solidFill>
            </a:endParaRPr>
          </a:p>
          <a:p>
            <a:pPr>
              <a:defRPr/>
            </a:pPr>
            <a:r>
              <a:rPr lang="tr-TR" sz="2400" dirty="0">
                <a:latin typeface="Humanst521 BT"/>
              </a:rPr>
              <a:t>Çocuk istismarı belirtileri, </a:t>
            </a:r>
          </a:p>
          <a:p>
            <a:pPr>
              <a:defRPr/>
            </a:pPr>
            <a:r>
              <a:rPr lang="tr-TR" sz="2400" dirty="0">
                <a:latin typeface="Humanst521 BT"/>
              </a:rPr>
              <a:t>Adli bildirim </a:t>
            </a:r>
            <a:r>
              <a:rPr lang="tr-TR" sz="2400" dirty="0" smtClean="0">
                <a:latin typeface="Humanst521 BT"/>
              </a:rPr>
              <a:t>zorunluluğu, </a:t>
            </a:r>
            <a:endParaRPr lang="tr-TR" sz="2400" dirty="0">
              <a:latin typeface="Humanst521 BT"/>
            </a:endParaRPr>
          </a:p>
          <a:p>
            <a:pPr>
              <a:defRPr/>
            </a:pPr>
            <a:r>
              <a:rPr lang="tr-TR" sz="2400" dirty="0">
                <a:latin typeface="Humanst521 BT"/>
              </a:rPr>
              <a:t>Türkiye’de çocuk </a:t>
            </a:r>
            <a:r>
              <a:rPr lang="tr-TR" sz="2400" dirty="0" smtClean="0">
                <a:latin typeface="Humanst521 BT"/>
              </a:rPr>
              <a:t>istismarına </a:t>
            </a:r>
          </a:p>
          <a:p>
            <a:pPr marL="0" indent="0">
              <a:buNone/>
              <a:defRPr/>
            </a:pPr>
            <a:r>
              <a:rPr lang="tr-TR" sz="2400" dirty="0">
                <a:latin typeface="Humanst521 BT"/>
              </a:rPr>
              <a:t> </a:t>
            </a:r>
            <a:r>
              <a:rPr lang="tr-TR" sz="2400" dirty="0" smtClean="0">
                <a:latin typeface="Humanst521 BT"/>
              </a:rPr>
              <a:t>    ilişkin </a:t>
            </a:r>
            <a:r>
              <a:rPr lang="tr-TR" sz="2400" dirty="0">
                <a:latin typeface="Humanst521 BT"/>
              </a:rPr>
              <a:t>yasalar, </a:t>
            </a:r>
          </a:p>
          <a:p>
            <a:pPr>
              <a:defRPr/>
            </a:pPr>
            <a:r>
              <a:rPr lang="tr-TR" sz="2400" dirty="0">
                <a:latin typeface="Humanst521 BT"/>
              </a:rPr>
              <a:t>Çocuk istismarı mağdurları, </a:t>
            </a:r>
          </a:p>
          <a:p>
            <a:pPr>
              <a:defRPr/>
            </a:pPr>
            <a:r>
              <a:rPr lang="tr-TR" sz="2400" dirty="0">
                <a:latin typeface="Humanst521 BT"/>
              </a:rPr>
              <a:t>Aileye verilecek destek,</a:t>
            </a:r>
          </a:p>
          <a:p>
            <a:pPr>
              <a:defRPr/>
            </a:pPr>
            <a:r>
              <a:rPr lang="tr-TR" sz="2400" dirty="0">
                <a:latin typeface="Humanst521 BT"/>
              </a:rPr>
              <a:t>Çocuk istismarı veya ihmali ile </a:t>
            </a:r>
            <a:endParaRPr lang="tr-TR" sz="2400" dirty="0" smtClean="0">
              <a:latin typeface="Humanst521 BT"/>
            </a:endParaRPr>
          </a:p>
          <a:p>
            <a:pPr marL="0" indent="0">
              <a:buNone/>
              <a:defRPr/>
            </a:pPr>
            <a:r>
              <a:rPr lang="tr-TR" sz="2400" dirty="0">
                <a:latin typeface="Humanst521 BT"/>
              </a:rPr>
              <a:t> </a:t>
            </a:r>
            <a:r>
              <a:rPr lang="tr-TR" sz="2400" dirty="0" smtClean="0">
                <a:latin typeface="Humanst521 BT"/>
              </a:rPr>
              <a:t>    ilgili</a:t>
            </a:r>
            <a:endParaRPr lang="tr-TR" sz="2400" dirty="0" smtClean="0">
              <a:solidFill>
                <a:schemeClr val="tx2"/>
              </a:solidFill>
            </a:endParaRPr>
          </a:p>
        </p:txBody>
      </p:sp>
      <p:sp>
        <p:nvSpPr>
          <p:cNvPr id="4" name="3 Yuvarlatılmış Dikdörtgen"/>
          <p:cNvSpPr/>
          <p:nvPr/>
        </p:nvSpPr>
        <p:spPr>
          <a:xfrm>
            <a:off x="571500" y="357188"/>
            <a:ext cx="7786688"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600" b="1" dirty="0">
                <a:solidFill>
                  <a:schemeClr val="tx2"/>
                </a:solidFill>
              </a:rPr>
              <a:t>Eğer;</a:t>
            </a:r>
          </a:p>
        </p:txBody>
      </p:sp>
      <p:sp>
        <p:nvSpPr>
          <p:cNvPr id="5" name="4 Beşgen"/>
          <p:cNvSpPr/>
          <p:nvPr/>
        </p:nvSpPr>
        <p:spPr>
          <a:xfrm>
            <a:off x="357188" y="1571625"/>
            <a:ext cx="5294932" cy="4357688"/>
          </a:xfrm>
          <a:prstGeom prst="homePlate">
            <a:avLst>
              <a:gd name="adj" fmla="val 183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6" name="2 İçerik Yer Tutucusu"/>
          <p:cNvSpPr txBox="1">
            <a:spLocks/>
          </p:cNvSpPr>
          <p:nvPr/>
        </p:nvSpPr>
        <p:spPr bwMode="auto">
          <a:xfrm>
            <a:off x="5940152" y="1916832"/>
            <a:ext cx="2664296" cy="36724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342900" indent="-342900" algn="ctr" eaLnBrk="0" hangingPunct="0">
              <a:spcBef>
                <a:spcPct val="20000"/>
              </a:spcBef>
              <a:buFont typeface="Arial" pitchFamily="34" charset="0"/>
              <a:buNone/>
              <a:defRPr/>
            </a:pPr>
            <a:r>
              <a:rPr lang="tr-TR" sz="2000" u="sng" dirty="0" smtClean="0">
                <a:solidFill>
                  <a:srgbClr val="FF0000"/>
                </a:solidFill>
              </a:rPr>
              <a:t>Sorularınız</a:t>
            </a:r>
          </a:p>
          <a:p>
            <a:pPr marL="342900" indent="-342900" algn="ctr" eaLnBrk="0" hangingPunct="0">
              <a:spcBef>
                <a:spcPct val="20000"/>
              </a:spcBef>
              <a:buFont typeface="Arial" pitchFamily="34" charset="0"/>
              <a:buNone/>
              <a:defRPr/>
            </a:pPr>
            <a:r>
              <a:rPr lang="tr-TR" sz="2000" dirty="0" smtClean="0">
                <a:solidFill>
                  <a:schemeClr val="tx1"/>
                </a:solidFill>
              </a:rPr>
              <a:t>Veya</a:t>
            </a:r>
          </a:p>
          <a:p>
            <a:pPr marL="342900" indent="-342900" algn="ctr" eaLnBrk="0" hangingPunct="0">
              <a:spcBef>
                <a:spcPct val="20000"/>
              </a:spcBef>
              <a:buFont typeface="Arial" pitchFamily="34" charset="0"/>
              <a:buNone/>
              <a:defRPr/>
            </a:pPr>
            <a:r>
              <a:rPr lang="tr-TR" sz="2000" u="sng" dirty="0" smtClean="0">
                <a:solidFill>
                  <a:srgbClr val="FF0000"/>
                </a:solidFill>
              </a:rPr>
              <a:t>Bildirimde bulunacaksanız</a:t>
            </a:r>
          </a:p>
          <a:p>
            <a:pPr marL="342900" indent="-342900" algn="ctr" eaLnBrk="0" hangingPunct="0">
              <a:spcBef>
                <a:spcPct val="20000"/>
              </a:spcBef>
              <a:buFont typeface="Arial" pitchFamily="34" charset="0"/>
              <a:buNone/>
              <a:defRPr/>
            </a:pPr>
            <a:endParaRPr lang="tr-TR" sz="2000" dirty="0" smtClean="0">
              <a:solidFill>
                <a:schemeClr val="tx1"/>
              </a:solidFill>
            </a:endParaRPr>
          </a:p>
          <a:p>
            <a:pPr marL="342900" indent="-342900" algn="ctr" eaLnBrk="0" hangingPunct="0">
              <a:spcBef>
                <a:spcPct val="20000"/>
              </a:spcBef>
              <a:buFont typeface="Arial" pitchFamily="34" charset="0"/>
              <a:buNone/>
              <a:defRPr/>
            </a:pPr>
            <a:r>
              <a:rPr lang="tr-TR" sz="2000" dirty="0" smtClean="0">
                <a:solidFill>
                  <a:schemeClr val="tx1"/>
                </a:solidFill>
              </a:rPr>
              <a:t> lütfen belirtilen kurumlarla </a:t>
            </a:r>
            <a:r>
              <a:rPr lang="tr-TR" sz="2000" dirty="0">
                <a:solidFill>
                  <a:schemeClr val="tx1"/>
                </a:solidFill>
              </a:rPr>
              <a:t>iletişime geçiniz.! </a:t>
            </a:r>
          </a:p>
        </p:txBody>
      </p:sp>
    </p:spTree>
    <p:extLst>
      <p:ext uri="{BB962C8B-B14F-4D97-AF65-F5344CB8AC3E}">
        <p14:creationId xmlns:p14="http://schemas.microsoft.com/office/powerpoint/2010/main" val="13302023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467544" y="357188"/>
            <a:ext cx="8280920" cy="10001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Yuvarlatılmış Dikdörtgen"/>
          <p:cNvSpPr/>
          <p:nvPr/>
        </p:nvSpPr>
        <p:spPr>
          <a:xfrm>
            <a:off x="428625" y="2636911"/>
            <a:ext cx="8358188" cy="1521811"/>
          </a:xfrm>
          <a:prstGeom prst="roundRect">
            <a:avLst>
              <a:gd name="adj" fmla="val 307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7" name="6 Dikdörtgen"/>
          <p:cNvSpPr/>
          <p:nvPr/>
        </p:nvSpPr>
        <p:spPr>
          <a:xfrm>
            <a:off x="410167" y="2636912"/>
            <a:ext cx="8358189" cy="25299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nSpc>
                <a:spcPct val="110000"/>
              </a:lnSpc>
              <a:buFont typeface="Wingdings" panose="05000000000000000000" pitchFamily="2" charset="2"/>
              <a:buChar char="Ø"/>
              <a:defRPr/>
            </a:pPr>
            <a:r>
              <a:rPr lang="tr-TR" sz="2400" dirty="0"/>
              <a:t>Okulun Rehberlik </a:t>
            </a:r>
            <a:r>
              <a:rPr lang="tr-TR" sz="2400" dirty="0" smtClean="0"/>
              <a:t>Servisine</a:t>
            </a:r>
            <a:endParaRPr lang="tr-TR" sz="2400" dirty="0"/>
          </a:p>
          <a:p>
            <a:pPr marL="342900" indent="-342900">
              <a:lnSpc>
                <a:spcPct val="110000"/>
              </a:lnSpc>
              <a:buFont typeface="Wingdings" panose="05000000000000000000" pitchFamily="2" charset="2"/>
              <a:buChar char="Ø"/>
              <a:defRPr/>
            </a:pPr>
            <a:r>
              <a:rPr lang="tr-TR" sz="2400" dirty="0"/>
              <a:t>Rehberlik ve Araştırma </a:t>
            </a:r>
            <a:r>
              <a:rPr lang="tr-TR" sz="2400" dirty="0" smtClean="0"/>
              <a:t>Merkezine</a:t>
            </a:r>
            <a:endParaRPr lang="tr-TR" sz="2400" dirty="0"/>
          </a:p>
          <a:p>
            <a:pPr marL="342900" indent="-342900">
              <a:lnSpc>
                <a:spcPct val="110000"/>
              </a:lnSpc>
              <a:buFont typeface="Wingdings" panose="05000000000000000000" pitchFamily="2" charset="2"/>
              <a:buChar char="Ø"/>
              <a:defRPr/>
            </a:pPr>
            <a:r>
              <a:rPr lang="tr-TR" sz="2400" dirty="0"/>
              <a:t>Sosyal Hizmetler ve Çocuk Esirgeme Kurumu İl Müdürlükleri </a:t>
            </a:r>
          </a:p>
          <a:p>
            <a:pPr marL="342900" indent="-342900">
              <a:lnSpc>
                <a:spcPct val="110000"/>
              </a:lnSpc>
              <a:buFont typeface="Wingdings" panose="05000000000000000000" pitchFamily="2" charset="2"/>
              <a:buChar char="Ø"/>
              <a:defRPr/>
            </a:pPr>
            <a:r>
              <a:rPr lang="tr-TR" sz="2400" dirty="0"/>
              <a:t>Baroların Çocuk Hakları Merkezleri </a:t>
            </a:r>
          </a:p>
          <a:p>
            <a:pPr marL="342900" indent="-342900">
              <a:lnSpc>
                <a:spcPct val="110000"/>
              </a:lnSpc>
              <a:buFont typeface="Wingdings" panose="05000000000000000000" pitchFamily="2" charset="2"/>
              <a:buChar char="Ø"/>
              <a:defRPr/>
            </a:pPr>
            <a:r>
              <a:rPr lang="tr-TR" sz="2400" dirty="0"/>
              <a:t>Emniyet Müdürlüğü Çocuk Polisi Şubeleri </a:t>
            </a:r>
          </a:p>
          <a:p>
            <a:pPr marL="342900" indent="-342900">
              <a:lnSpc>
                <a:spcPct val="110000"/>
              </a:lnSpc>
              <a:buFont typeface="Wingdings" panose="05000000000000000000" pitchFamily="2" charset="2"/>
              <a:buChar char="Ø"/>
              <a:defRPr/>
            </a:pPr>
            <a:r>
              <a:rPr lang="tr-TR" sz="2400" dirty="0"/>
              <a:t>Hastaneler bünyesindeki Çocuk Koruma Merkezi/Birimleri</a:t>
            </a:r>
          </a:p>
        </p:txBody>
      </p:sp>
      <p:sp>
        <p:nvSpPr>
          <p:cNvPr id="3" name="Metin kutusu 2"/>
          <p:cNvSpPr txBox="1"/>
          <p:nvPr/>
        </p:nvSpPr>
        <p:spPr>
          <a:xfrm>
            <a:off x="827584" y="620688"/>
            <a:ext cx="7632848" cy="523220"/>
          </a:xfrm>
          <a:prstGeom prst="rect">
            <a:avLst/>
          </a:prstGeom>
          <a:noFill/>
        </p:spPr>
        <p:txBody>
          <a:bodyPr wrap="square" rtlCol="0">
            <a:spAutoFit/>
          </a:bodyPr>
          <a:lstStyle/>
          <a:p>
            <a:pPr algn="ctr"/>
            <a:r>
              <a:rPr lang="tr-TR" sz="2800" b="1" dirty="0" smtClean="0"/>
              <a:t>İLETİŞİME GEÇİLEBİLECEK KURUMLAR</a:t>
            </a:r>
            <a:endParaRPr lang="tr-TR" sz="2800" b="1" dirty="0"/>
          </a:p>
        </p:txBody>
      </p:sp>
    </p:spTree>
    <p:extLst>
      <p:ext uri="{BB962C8B-B14F-4D97-AF65-F5344CB8AC3E}">
        <p14:creationId xmlns:p14="http://schemas.microsoft.com/office/powerpoint/2010/main" val="19308813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457200" y="274638"/>
            <a:ext cx="8229600" cy="939800"/>
          </a:xfrm>
        </p:spPr>
        <p:txBody>
          <a:bodyPr>
            <a:normAutofit fontScale="90000"/>
          </a:bodyPr>
          <a:lstStyle/>
          <a:p>
            <a:pPr algn="l" eaLnBrk="1" hangingPunct="1"/>
            <a:r>
              <a:rPr lang="tr-TR" sz="2800" smtClean="0"/>
              <a:t/>
            </a:r>
            <a:br>
              <a:rPr lang="tr-TR" sz="2800" smtClean="0"/>
            </a:br>
            <a:r>
              <a:rPr lang="tr-TR" sz="2800" smtClean="0"/>
              <a:t/>
            </a:r>
            <a:br>
              <a:rPr lang="tr-TR" sz="2800" smtClean="0"/>
            </a:br>
            <a:r>
              <a:rPr lang="tr-TR" smtClean="0"/>
              <a:t/>
            </a:r>
            <a:br>
              <a:rPr lang="tr-TR" smtClean="0"/>
            </a:br>
            <a:endParaRPr lang="tr-TR" smtClean="0"/>
          </a:p>
        </p:txBody>
      </p:sp>
      <p:sp>
        <p:nvSpPr>
          <p:cNvPr id="4" name="3 Yuvarlatılmış Dikdörtgen"/>
          <p:cNvSpPr/>
          <p:nvPr/>
        </p:nvSpPr>
        <p:spPr>
          <a:xfrm>
            <a:off x="357158" y="285728"/>
            <a:ext cx="8286750" cy="10715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lvl="1" algn="ctr" fontAlgn="auto">
              <a:spcBef>
                <a:spcPts val="0"/>
              </a:spcBef>
              <a:spcAft>
                <a:spcPts val="0"/>
              </a:spcAft>
              <a:defRPr/>
            </a:pPr>
            <a:endParaRPr lang="tr-TR" sz="2800" dirty="0">
              <a:ln w="18415" cmpd="sng">
                <a:solidFill>
                  <a:srgbClr val="FFFFFF"/>
                </a:solidFill>
                <a:prstDash val="solid"/>
              </a:ln>
              <a:solidFill>
                <a:schemeClr val="tx1"/>
              </a:solidFill>
            </a:endParaRPr>
          </a:p>
        </p:txBody>
      </p:sp>
      <p:sp>
        <p:nvSpPr>
          <p:cNvPr id="5" name="4 Yuvarlatılmış Dikdörtgen"/>
          <p:cNvSpPr/>
          <p:nvPr/>
        </p:nvSpPr>
        <p:spPr>
          <a:xfrm>
            <a:off x="428625" y="1570038"/>
            <a:ext cx="8215313" cy="4451250"/>
          </a:xfrm>
          <a:prstGeom prst="roundRect">
            <a:avLst>
              <a:gd name="adj" fmla="val 4330"/>
            </a:avLst>
          </a:prstGeom>
          <a:ln/>
        </p:spPr>
        <p:style>
          <a:lnRef idx="1">
            <a:schemeClr val="accent5"/>
          </a:lnRef>
          <a:fillRef idx="2">
            <a:schemeClr val="accent5"/>
          </a:fillRef>
          <a:effectRef idx="1">
            <a:schemeClr val="accent5"/>
          </a:effectRef>
          <a:fontRef idx="minor">
            <a:schemeClr val="dk1"/>
          </a:fontRef>
        </p:style>
        <p:txBody>
          <a:bodyPr anchor="ctr"/>
          <a:lstStyle/>
          <a:p>
            <a:pPr marL="342900" indent="-342900" fontAlgn="auto">
              <a:spcBef>
                <a:spcPts val="0"/>
              </a:spcBef>
              <a:spcAft>
                <a:spcPts val="0"/>
              </a:spcAft>
              <a:buFont typeface="Arial" pitchFamily="34" charset="0"/>
              <a:buChar char="•"/>
              <a:defRPr/>
            </a:pPr>
            <a:r>
              <a:rPr lang="tr-TR" sz="2400" dirty="0"/>
              <a:t>Cumhuriyet Savcılığı</a:t>
            </a:r>
          </a:p>
          <a:p>
            <a:pPr marL="342900" indent="-342900" fontAlgn="auto">
              <a:spcBef>
                <a:spcPts val="0"/>
              </a:spcBef>
              <a:spcAft>
                <a:spcPts val="0"/>
              </a:spcAft>
              <a:buFont typeface="Arial" pitchFamily="34" charset="0"/>
              <a:buChar char="•"/>
              <a:defRPr/>
            </a:pPr>
            <a:r>
              <a:rPr lang="tr-TR" sz="2400" dirty="0"/>
              <a:t>Kolluk kuvvetleri </a:t>
            </a:r>
          </a:p>
          <a:p>
            <a:pPr marL="800100" lvl="1" indent="-342900" fontAlgn="auto">
              <a:spcBef>
                <a:spcPts val="0"/>
              </a:spcBef>
              <a:spcAft>
                <a:spcPts val="0"/>
              </a:spcAft>
              <a:buFont typeface="Arial" pitchFamily="34" charset="0"/>
              <a:buChar char="•"/>
              <a:defRPr/>
            </a:pPr>
            <a:r>
              <a:rPr lang="tr-TR" sz="2400" dirty="0"/>
              <a:t>Çocuk Polisi</a:t>
            </a:r>
          </a:p>
          <a:p>
            <a:pPr marL="800100" lvl="1" indent="-342900" fontAlgn="auto">
              <a:spcBef>
                <a:spcPts val="0"/>
              </a:spcBef>
              <a:spcAft>
                <a:spcPts val="0"/>
              </a:spcAft>
              <a:buFont typeface="Arial" pitchFamily="34" charset="0"/>
              <a:buChar char="•"/>
              <a:defRPr/>
            </a:pPr>
            <a:r>
              <a:rPr lang="tr-TR" sz="2400" dirty="0"/>
              <a:t>Jandarma Çocuk Kısım Amirliği</a:t>
            </a:r>
          </a:p>
          <a:p>
            <a:pPr marL="342900" indent="-342900" fontAlgn="auto">
              <a:spcBef>
                <a:spcPts val="0"/>
              </a:spcBef>
              <a:spcAft>
                <a:spcPts val="0"/>
              </a:spcAft>
              <a:buFont typeface="Arial" pitchFamily="34" charset="0"/>
              <a:buChar char="•"/>
              <a:defRPr/>
            </a:pPr>
            <a:r>
              <a:rPr lang="tr-TR" sz="2400" dirty="0"/>
              <a:t>Sosyal Hizmetler ve Çocuk Esirgeme Kurumu</a:t>
            </a:r>
          </a:p>
          <a:p>
            <a:pPr marL="342900" indent="-342900" fontAlgn="auto">
              <a:spcBef>
                <a:spcPts val="0"/>
              </a:spcBef>
              <a:spcAft>
                <a:spcPts val="0"/>
              </a:spcAft>
              <a:buFont typeface="Arial" pitchFamily="34" charset="0"/>
              <a:buChar char="•"/>
              <a:defRPr/>
            </a:pPr>
            <a:r>
              <a:rPr lang="tr-TR" sz="2400" dirty="0" smtClean="0"/>
              <a:t>Çocuk </a:t>
            </a:r>
            <a:r>
              <a:rPr lang="tr-TR" sz="2400" dirty="0"/>
              <a:t>Hakimleri</a:t>
            </a:r>
          </a:p>
          <a:p>
            <a:pPr marL="342900" indent="-342900" fontAlgn="auto">
              <a:spcBef>
                <a:spcPts val="0"/>
              </a:spcBef>
              <a:spcAft>
                <a:spcPts val="0"/>
              </a:spcAft>
              <a:buFont typeface="Arial" pitchFamily="34" charset="0"/>
              <a:buChar char="•"/>
              <a:defRPr/>
            </a:pPr>
            <a:r>
              <a:rPr lang="tr-TR" sz="2400" dirty="0"/>
              <a:t>Aile Hakimleri</a:t>
            </a:r>
          </a:p>
          <a:p>
            <a:pPr marL="342900" indent="-342900" fontAlgn="auto">
              <a:spcBef>
                <a:spcPts val="0"/>
              </a:spcBef>
              <a:spcAft>
                <a:spcPts val="0"/>
              </a:spcAft>
              <a:buFont typeface="Arial" pitchFamily="34" charset="0"/>
              <a:buChar char="•"/>
              <a:defRPr/>
            </a:pPr>
            <a:r>
              <a:rPr lang="tr-TR" sz="2400" dirty="0"/>
              <a:t>Aile Mahkemeleri</a:t>
            </a:r>
          </a:p>
          <a:p>
            <a:pPr marL="342900" indent="-342900" fontAlgn="auto">
              <a:spcBef>
                <a:spcPts val="0"/>
              </a:spcBef>
              <a:spcAft>
                <a:spcPts val="0"/>
              </a:spcAft>
              <a:buFont typeface="Arial" pitchFamily="34" charset="0"/>
              <a:buChar char="•"/>
              <a:defRPr/>
            </a:pPr>
            <a:r>
              <a:rPr lang="tr-TR" sz="2400" dirty="0"/>
              <a:t>Asliye Hukuk Mahkemeleri</a:t>
            </a:r>
          </a:p>
          <a:p>
            <a:pPr fontAlgn="auto">
              <a:spcBef>
                <a:spcPts val="0"/>
              </a:spcBef>
              <a:spcAft>
                <a:spcPts val="0"/>
              </a:spcAft>
              <a:defRPr/>
            </a:pPr>
            <a:endParaRPr lang="tr-TR" sz="2400" dirty="0"/>
          </a:p>
        </p:txBody>
      </p:sp>
      <p:sp>
        <p:nvSpPr>
          <p:cNvPr id="2" name="Metin kutusu 1"/>
          <p:cNvSpPr txBox="1"/>
          <p:nvPr/>
        </p:nvSpPr>
        <p:spPr>
          <a:xfrm>
            <a:off x="900133" y="467566"/>
            <a:ext cx="7200800" cy="707886"/>
          </a:xfrm>
          <a:prstGeom prst="rect">
            <a:avLst/>
          </a:prstGeom>
          <a:noFill/>
        </p:spPr>
        <p:txBody>
          <a:bodyPr wrap="square" rtlCol="0">
            <a:spAutoFit/>
          </a:bodyPr>
          <a:lstStyle/>
          <a:p>
            <a:pPr algn="ctr"/>
            <a:r>
              <a:rPr lang="tr-TR" sz="4000" b="1" dirty="0" smtClean="0">
                <a:effectLst>
                  <a:outerShdw blurRad="38100" dist="38100" dir="2700000" algn="tl">
                    <a:srgbClr val="000000">
                      <a:alpha val="43137"/>
                    </a:srgbClr>
                  </a:outerShdw>
                </a:effectLst>
              </a:rPr>
              <a:t>Bildirim nerelere yapılır?</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42724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kingston\istismar 2012\rsm\3 maymu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1857375"/>
            <a:ext cx="7286625" cy="4500563"/>
          </a:xfrm>
          <a:noFill/>
        </p:spPr>
      </p:pic>
      <p:sp>
        <p:nvSpPr>
          <p:cNvPr id="43011" name="Rectangle 2"/>
          <p:cNvSpPr>
            <a:spLocks noGrp="1" noChangeArrowheads="1"/>
          </p:cNvSpPr>
          <p:nvPr>
            <p:ph type="title"/>
          </p:nvPr>
        </p:nvSpPr>
        <p:spPr/>
        <p:txBody>
          <a:bodyPr>
            <a:normAutofit fontScale="90000"/>
          </a:bodyPr>
          <a:lstStyle/>
          <a:p>
            <a:pPr eaLnBrk="1" hangingPunct="1"/>
            <a:r>
              <a:rPr lang="tr-TR" altLang="tr-TR" b="1" smtClean="0">
                <a:solidFill>
                  <a:schemeClr val="tx1"/>
                </a:solidFill>
                <a:latin typeface="Times New Roman" pitchFamily="18" charset="0"/>
              </a:rPr>
              <a:t>Öğretmenler Tarafından Bildirilen</a:t>
            </a:r>
            <a:r>
              <a:rPr lang="tr-TR" altLang="tr-TR" smtClean="0">
                <a:solidFill>
                  <a:schemeClr val="tx1"/>
                </a:solidFill>
                <a:latin typeface="Times New Roman" pitchFamily="18" charset="0"/>
              </a:rPr>
              <a:t> </a:t>
            </a:r>
            <a:r>
              <a:rPr lang="tr-TR" altLang="tr-TR" b="1" smtClean="0">
                <a:solidFill>
                  <a:schemeClr val="tx1"/>
                </a:solidFill>
                <a:latin typeface="Times New Roman" pitchFamily="18" charset="0"/>
              </a:rPr>
              <a:t>İstismar Olgularının Azlığı!</a:t>
            </a:r>
          </a:p>
        </p:txBody>
      </p:sp>
    </p:spTree>
    <p:extLst>
      <p:ext uri="{BB962C8B-B14F-4D97-AF65-F5344CB8AC3E}">
        <p14:creationId xmlns:p14="http://schemas.microsoft.com/office/powerpoint/2010/main" val="7646157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936104"/>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tr-TR" sz="2800" b="1" dirty="0">
                <a:ln w="10541" cmpd="sng">
                  <a:solidFill>
                    <a:schemeClr val="tx2">
                      <a:lumMod val="50000"/>
                    </a:schemeClr>
                  </a:solidFill>
                  <a:prstDash val="solid"/>
                </a:ln>
                <a:solidFill>
                  <a:srgbClr val="FF0000"/>
                </a:solidFill>
              </a:rPr>
              <a:t>Öğretmenler Tarafından Bildirilen İstismar Olgularının Azlığı!</a:t>
            </a:r>
          </a:p>
        </p:txBody>
      </p:sp>
      <p:sp>
        <p:nvSpPr>
          <p:cNvPr id="3" name="4 Yuvarlatılmış Dikdörtgen"/>
          <p:cNvSpPr/>
          <p:nvPr/>
        </p:nvSpPr>
        <p:spPr>
          <a:xfrm>
            <a:off x="971600" y="1412776"/>
            <a:ext cx="7344816" cy="475252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Bunun nedenleri arasında :</a:t>
            </a:r>
          </a:p>
          <a:p>
            <a:pPr marL="342900" indent="-342900">
              <a:lnSpc>
                <a:spcPct val="10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Öğretmenlerin bu tür olayları kime ve nasıl bildireceklerini bilememe, </a:t>
            </a:r>
          </a:p>
          <a:p>
            <a:pPr marL="342900" indent="-342900">
              <a:lnSpc>
                <a:spcPct val="10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Bildirmenin yararlı olacağına inanmama, </a:t>
            </a:r>
          </a:p>
          <a:p>
            <a:pPr marL="342900" indent="-342900">
              <a:lnSpc>
                <a:spcPct val="10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Sonuçlarından </a:t>
            </a:r>
            <a:r>
              <a:rPr lang="tr-TR" sz="2000" dirty="0" smtClean="0">
                <a:solidFill>
                  <a:schemeClr val="tx1"/>
                </a:solidFill>
              </a:rPr>
              <a:t>çekinme, </a:t>
            </a:r>
            <a:endParaRPr lang="tr-TR" sz="2000" dirty="0">
              <a:solidFill>
                <a:schemeClr val="tx1"/>
              </a:solidFill>
            </a:endParaRPr>
          </a:p>
          <a:p>
            <a:pPr marL="342900" indent="-342900">
              <a:lnSpc>
                <a:spcPct val="10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İstismarın ne olduğu hakkında yeteri bilgiye sahip </a:t>
            </a:r>
            <a:r>
              <a:rPr lang="tr-TR" sz="2000" dirty="0" smtClean="0">
                <a:solidFill>
                  <a:schemeClr val="tx1"/>
                </a:solidFill>
              </a:rPr>
              <a:t>değiller,</a:t>
            </a:r>
            <a:endParaRPr lang="tr-TR" sz="2000" dirty="0">
              <a:solidFill>
                <a:schemeClr val="tx1"/>
              </a:solidFill>
            </a:endParaRPr>
          </a:p>
          <a:p>
            <a:pPr marL="342900" indent="-342900">
              <a:lnSpc>
                <a:spcPct val="10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Çok ağır olmayan durumlarda da fiziksel istismarın ailede çocuğu terbiye etmek için kullanılabilecek uygun bir yöntem olduğuna inanma, </a:t>
            </a:r>
          </a:p>
          <a:p>
            <a:pPr marL="342900" indent="-342900">
              <a:lnSpc>
                <a:spcPct val="10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solidFill>
                  <a:schemeClr val="tx1"/>
                </a:solidFill>
              </a:rPr>
              <a:t>Aile içi ilişkilere karışmak istememe, </a:t>
            </a:r>
            <a:endParaRPr lang="tr-TR" sz="2000" dirty="0" smtClean="0">
              <a:solidFill>
                <a:schemeClr val="tx1"/>
              </a:solidFill>
            </a:endParaRP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solidFill>
                  <a:schemeClr val="tx1"/>
                </a:solidFill>
              </a:rPr>
              <a:t>gibi </a:t>
            </a:r>
            <a:r>
              <a:rPr lang="tr-TR" sz="2000" dirty="0">
                <a:solidFill>
                  <a:schemeClr val="tx1"/>
                </a:solidFill>
              </a:rPr>
              <a:t>bir çok etmen sayılabilir. </a:t>
            </a:r>
          </a:p>
          <a:p>
            <a:pPr algn="ct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000" dirty="0">
              <a:solidFill>
                <a:schemeClr val="bg1"/>
              </a:solidFill>
            </a:endParaRPr>
          </a:p>
        </p:txBody>
      </p:sp>
    </p:spTree>
    <p:extLst>
      <p:ext uri="{BB962C8B-B14F-4D97-AF65-F5344CB8AC3E}">
        <p14:creationId xmlns:p14="http://schemas.microsoft.com/office/powerpoint/2010/main" val="2423887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36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Duygusal İhmal Nedir?</a:t>
            </a:r>
            <a:endPar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395536" y="1366948"/>
            <a:ext cx="5652628" cy="452717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Çocuğa yetersiz ilgi ve şefkat </a:t>
            </a:r>
            <a:r>
              <a:rPr lang="tr-TR" sz="2400" dirty="0" smtClean="0">
                <a:solidFill>
                  <a:schemeClr val="tx1"/>
                </a:solidFill>
              </a:rPr>
              <a:t>göstermek,</a:t>
            </a:r>
            <a:endParaRPr lang="tr-TR" sz="24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Çocuğun aile içinde şiddet ve kötü muameleye şahit olmasına izin </a:t>
            </a:r>
            <a:r>
              <a:rPr lang="tr-TR" sz="2400" dirty="0" smtClean="0">
                <a:solidFill>
                  <a:schemeClr val="tx1"/>
                </a:solidFill>
              </a:rPr>
              <a:t>vermek,</a:t>
            </a:r>
            <a:endParaRPr lang="tr-TR" sz="24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Çocuğun alkol</a:t>
            </a:r>
            <a:r>
              <a:rPr lang="tr-TR" sz="2400" dirty="0" smtClean="0">
                <a:solidFill>
                  <a:schemeClr val="tx1"/>
                </a:solidFill>
              </a:rPr>
              <a:t>, uyuşturucu </a:t>
            </a:r>
            <a:r>
              <a:rPr lang="tr-TR" sz="2400" dirty="0">
                <a:solidFill>
                  <a:schemeClr val="tx1"/>
                </a:solidFill>
              </a:rPr>
              <a:t>kullanmasına izin </a:t>
            </a:r>
            <a:r>
              <a:rPr lang="tr-TR" sz="2400" dirty="0" smtClean="0">
                <a:solidFill>
                  <a:schemeClr val="tx1"/>
                </a:solidFill>
              </a:rPr>
              <a:t>vermek,</a:t>
            </a:r>
            <a:endParaRPr lang="tr-TR" sz="2400" dirty="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Çocuğun suç işleme</a:t>
            </a:r>
            <a:r>
              <a:rPr lang="tr-TR" sz="2400" dirty="0" smtClean="0">
                <a:solidFill>
                  <a:schemeClr val="tx1"/>
                </a:solidFill>
              </a:rPr>
              <a:t>, saldırganlık </a:t>
            </a:r>
            <a:r>
              <a:rPr lang="tr-TR" sz="2400" dirty="0">
                <a:solidFill>
                  <a:schemeClr val="tx1"/>
                </a:solidFill>
              </a:rPr>
              <a:t>gibi uyumsuz davranışlarına destek olmak ya da bu davranışları görmezden </a:t>
            </a:r>
            <a:r>
              <a:rPr lang="tr-TR" sz="2400" dirty="0" smtClean="0">
                <a:solidFill>
                  <a:schemeClr val="tx1"/>
                </a:solidFill>
              </a:rPr>
              <a:t>gelmek.</a:t>
            </a:r>
            <a:endParaRPr lang="tr-TR" sz="24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599822"/>
            <a:ext cx="2364854" cy="406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1104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009463" y="404664"/>
            <a:ext cx="7128792" cy="2996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Metin kutusu 4"/>
          <p:cNvSpPr txBox="1"/>
          <p:nvPr/>
        </p:nvSpPr>
        <p:spPr>
          <a:xfrm>
            <a:off x="1979712" y="4869160"/>
            <a:ext cx="5617435" cy="1107996"/>
          </a:xfrm>
          <a:prstGeom prst="rect">
            <a:avLst/>
          </a:prstGeom>
          <a:noFill/>
        </p:spPr>
        <p:txBody>
          <a:bodyPr wrap="none" rtlCol="0">
            <a:spAutoFit/>
          </a:bodyPr>
          <a:lstStyle/>
          <a:p>
            <a:r>
              <a:rPr lang="tr-TR" sz="6600" b="1" dirty="0" smtClean="0">
                <a:solidFill>
                  <a:schemeClr val="tx2"/>
                </a:solidFill>
                <a:effectLst>
                  <a:outerShdw blurRad="38100" dist="38100" dir="2700000" algn="tl">
                    <a:srgbClr val="000000">
                      <a:alpha val="43137"/>
                    </a:srgbClr>
                  </a:outerShdw>
                </a:effectLst>
              </a:rPr>
              <a:t>TEŞEKKÜRLER…</a:t>
            </a:r>
            <a:endParaRPr lang="tr-TR" sz="6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1462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95536" y="260648"/>
            <a:ext cx="8424936" cy="57606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36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Eğitimsel İhmal Nedir?</a:t>
            </a:r>
            <a:endParaRPr lang="tr-TR" sz="36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4 Yuvarlatılmış Dikdörtgen"/>
          <p:cNvSpPr/>
          <p:nvPr/>
        </p:nvSpPr>
        <p:spPr>
          <a:xfrm>
            <a:off x="395536" y="1484784"/>
            <a:ext cx="4824536" cy="432048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Çocuğun zorunlu eğitim çağına gelmesine rağmen okula </a:t>
            </a:r>
            <a:r>
              <a:rPr lang="tr-TR" sz="2400" dirty="0" smtClean="0">
                <a:solidFill>
                  <a:schemeClr val="tx1"/>
                </a:solidFill>
              </a:rPr>
              <a:t>gönderilmemesi.</a:t>
            </a: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dirty="0" smtClean="0">
              <a:solidFill>
                <a:schemeClr val="tx1"/>
              </a:solidFill>
            </a:endParaRPr>
          </a:p>
          <a:p>
            <a:pPr marL="342900" indent="-342900">
              <a:lnSpc>
                <a:spcPct val="10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a:solidFill>
                  <a:schemeClr val="tx1"/>
                </a:solidFill>
              </a:rPr>
              <a:t>Okula gönderilmemesi veya okula gönderildiği halde okuldaki durumu ile ilgilenilmemesi</a:t>
            </a:r>
            <a:r>
              <a:rPr lang="tr-TR" sz="2400" dirty="0" smtClean="0">
                <a:solidFill>
                  <a:schemeClr val="tx1"/>
                </a:solidFill>
              </a:rPr>
              <a:t>, eğitim </a:t>
            </a:r>
            <a:r>
              <a:rPr lang="tr-TR" sz="2400" dirty="0">
                <a:solidFill>
                  <a:schemeClr val="tx1"/>
                </a:solidFill>
              </a:rPr>
              <a:t>gereksinimlerinin </a:t>
            </a:r>
            <a:r>
              <a:rPr lang="tr-TR" sz="2400" dirty="0" err="1">
                <a:solidFill>
                  <a:schemeClr val="tx1"/>
                </a:solidFill>
              </a:rPr>
              <a:t>gözardı</a:t>
            </a:r>
            <a:r>
              <a:rPr lang="tr-TR" sz="2400" dirty="0">
                <a:solidFill>
                  <a:schemeClr val="tx1"/>
                </a:solidFill>
              </a:rPr>
              <a:t> edilmesi</a:t>
            </a:r>
            <a:r>
              <a:rPr lang="tr-TR" sz="2400" dirty="0" smtClean="0">
                <a:solidFill>
                  <a:schemeClr val="tx1"/>
                </a:solidFill>
              </a:rPr>
              <a:t>.</a:t>
            </a:r>
            <a:endParaRPr lang="tr-TR" sz="24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5733" y="1859086"/>
            <a:ext cx="328612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582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4036</Words>
  <Application>Microsoft Office PowerPoint</Application>
  <PresentationFormat>Ekran Gösterisi (4:3)</PresentationFormat>
  <Paragraphs>583</Paragraphs>
  <Slides>80</Slides>
  <Notes>27</Notes>
  <HiddenSlides>0</HiddenSlides>
  <MMClips>0</MMClips>
  <ScaleCrop>false</ScaleCrop>
  <HeadingPairs>
    <vt:vector size="4" baseType="variant">
      <vt:variant>
        <vt:lpstr>Tema</vt:lpstr>
      </vt:variant>
      <vt:variant>
        <vt:i4>1</vt:i4>
      </vt:variant>
      <vt:variant>
        <vt:lpstr>Slayt Başlıkları</vt:lpstr>
      </vt:variant>
      <vt:variant>
        <vt:i4>80</vt:i4>
      </vt:variant>
    </vt:vector>
  </HeadingPairs>
  <TitlesOfParts>
    <vt:vector size="81"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Çocuğun istismar edildiğini fark ettiniz, ya da öğrendiniz...</vt:lpstr>
      <vt:lpstr>Çocuğun istismar edildiğini fark ettiniz, ya da öğrendiniz...</vt:lpstr>
      <vt:lpstr>Çocuğun istismar edildiğini fark ettiniz, ya da öğrendiniz...</vt:lpstr>
      <vt:lpstr>PowerPoint Sunusu</vt:lpstr>
      <vt:lpstr>Çocuğun istismar edildiğini fark ettiniz, ya da öğrendiniz...</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Öğretmenler Tarafından Bildirilen İstismar Olgularının Azlığı!</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DENIZRAM</dc:creator>
  <cp:lastModifiedBy>Halime KARACA</cp:lastModifiedBy>
  <cp:revision>38</cp:revision>
  <dcterms:created xsi:type="dcterms:W3CDTF">2015-02-25T11:48:53Z</dcterms:created>
  <dcterms:modified xsi:type="dcterms:W3CDTF">2016-05-10T08:04:47Z</dcterms:modified>
</cp:coreProperties>
</file>